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PBJ0Km7GPGHuCIzkWIC84yEjK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1732A2-C67F-45A2-BE60-5334BFCEC8FF}">
  <a:tblStyle styleId="{F81732A2-C67F-45A2-BE60-5334BFCEC8FF}"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A"/>
          </a:solidFill>
        </a:fill>
      </a:tcStyle>
    </a:wholeTbl>
    <a:band1H>
      <a:tcTxStyle/>
      <a:tcStyle>
        <a:tcBdr/>
        <a:fill>
          <a:solidFill>
            <a:srgbClr val="CACCD1"/>
          </a:solidFill>
        </a:fill>
      </a:tcStyle>
    </a:band1H>
    <a:band2H>
      <a:tcTxStyle/>
      <a:tcStyle>
        <a:tcBdr/>
      </a:tcStyle>
    </a:band2H>
    <a:band1V>
      <a:tcTxStyle/>
      <a:tcStyle>
        <a:tcBdr/>
        <a:fill>
          <a:solidFill>
            <a:srgbClr val="CACCD1"/>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00453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082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56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81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38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2830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Researched similar aircraft and modern aircraft like the 787. First 'small airliner to be completely electric'</a:t>
            </a:r>
            <a:endParaRPr/>
          </a:p>
          <a:p>
            <a:pPr marL="0" lvl="0" indent="0" algn="l" rtl="0">
              <a:spcBef>
                <a:spcPts val="0"/>
              </a:spcBef>
              <a:spcAft>
                <a:spcPts val="0"/>
              </a:spcAft>
              <a:buNone/>
            </a:pPr>
            <a:r>
              <a:rPr lang="en-GB"/>
              <a:t>Decided on a bleedless architecture and More electric aircraft- more efficient, reduces weight and DOC which was main target (less engine power extracted.)</a:t>
            </a:r>
            <a:endParaRPr/>
          </a:p>
          <a:p>
            <a:pPr marL="0" lvl="0" indent="0" algn="l" rtl="0">
              <a:spcBef>
                <a:spcPts val="0"/>
              </a:spcBef>
              <a:spcAft>
                <a:spcPts val="0"/>
              </a:spcAft>
              <a:buNone/>
            </a:pPr>
            <a:r>
              <a:rPr lang="en-GB"/>
              <a:t>Identical systems on both aircraft to achieve commonality and ease of maintenance reducing maintenance costs and manufacturing costs</a:t>
            </a:r>
            <a:endParaRPr/>
          </a:p>
          <a:p>
            <a:pPr marL="0" lvl="0" indent="0" algn="l" rtl="0">
              <a:spcBef>
                <a:spcPts val="0"/>
              </a:spcBef>
              <a:spcAft>
                <a:spcPts val="0"/>
              </a:spcAft>
              <a:buNone/>
            </a:pPr>
            <a:r>
              <a:rPr lang="en-GB"/>
              <a:t>Hydraulic System- EHA 'power-by-wire system' chosen over central supply- safer, reduces weight and power on demand. Each system is powered by own EHA</a:t>
            </a:r>
            <a:endParaRPr/>
          </a:p>
          <a:p>
            <a:pPr marL="0" lvl="0" indent="0" algn="l" rtl="0">
              <a:spcBef>
                <a:spcPts val="0"/>
              </a:spcBef>
              <a:spcAft>
                <a:spcPts val="0"/>
              </a:spcAft>
              <a:buNone/>
            </a:pPr>
            <a:r>
              <a:rPr lang="en-GB"/>
              <a:t>Electrical System- No pneumatic systems, 6 generators extracting power from engines and APU. Provides better fuel consumption leading to reduced DOC. Have batteries and RAT to achieve required SIL and improve redundancy and safety.</a:t>
            </a:r>
            <a:endParaRPr/>
          </a:p>
          <a:p>
            <a:pPr marL="0" lvl="0" indent="0" algn="l" rtl="0">
              <a:spcBef>
                <a:spcPts val="0"/>
              </a:spcBef>
              <a:spcAft>
                <a:spcPts val="0"/>
              </a:spcAft>
              <a:buNone/>
            </a:pPr>
            <a:r>
              <a:rPr lang="en-GB"/>
              <a:t>AFCS- Digital Fly-by-wire system with trio triplex architecture. (3 FCCs with 3 channels from each) Helps meet redundancy and SIL target. Programmed with 3 flight control laws. Normal Law, Alternate Law and Direct Law.</a:t>
            </a:r>
            <a:endParaRPr/>
          </a:p>
          <a:p>
            <a:pPr marL="0" lvl="0" indent="0" algn="l" rtl="0">
              <a:spcBef>
                <a:spcPts val="0"/>
              </a:spcBef>
              <a:spcAft>
                <a:spcPts val="0"/>
              </a:spcAft>
              <a:buNone/>
            </a:pPr>
            <a:r>
              <a:rPr lang="en-GB"/>
              <a:t>Avionics- All glass flight deck, ILS CAT III landing System, FANS compatible 4D Navigaton System, and Mode-S and ADS-B Enhance Surveillance. All meet customer requirements and CS-25</a:t>
            </a:r>
            <a:endParaRPr/>
          </a:p>
          <a:p>
            <a:pPr marL="0" lvl="0" indent="0" algn="l" rtl="0">
              <a:spcBef>
                <a:spcPts val="0"/>
              </a:spcBef>
              <a:spcAft>
                <a:spcPts val="0"/>
              </a:spcAft>
              <a:buNone/>
            </a:pPr>
            <a:endParaRPr/>
          </a:p>
        </p:txBody>
      </p:sp>
      <p:sp>
        <p:nvSpPr>
          <p:cNvPr id="344" name="Google Shape;34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2225419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Systems Development: Baseline features were derived from the main flight missions</a:t>
            </a:r>
            <a:endParaRPr/>
          </a:p>
          <a:p>
            <a:pPr marL="0" lvl="0" indent="0" algn="l" rtl="0">
              <a:spcBef>
                <a:spcPts val="0"/>
              </a:spcBef>
              <a:spcAft>
                <a:spcPts val="0"/>
              </a:spcAft>
              <a:buNone/>
            </a:pPr>
            <a:r>
              <a:rPr lang="en-GB"/>
              <a:t>Fuel system: Pump-feed system integrated into a gravity-feed system  Pros: High redundancy to remove any common mode of failure</a:t>
            </a:r>
            <a:endParaRPr/>
          </a:p>
          <a:p>
            <a:pPr marL="0" lvl="0" indent="0" algn="l" rtl="0">
              <a:spcBef>
                <a:spcPts val="0"/>
              </a:spcBef>
              <a:spcAft>
                <a:spcPts val="0"/>
              </a:spcAft>
              <a:buNone/>
            </a:pPr>
            <a:r>
              <a:rPr lang="en-GB"/>
              <a:t>                     Fuel collector cells are kept full at all times	                 Pros: Fuel draining in a stable manner with high safety</a:t>
            </a:r>
            <a:endParaRPr/>
          </a:p>
          <a:p>
            <a:pPr marL="0" lvl="0" indent="0" algn="l" rtl="0">
              <a:spcBef>
                <a:spcPts val="0"/>
              </a:spcBef>
              <a:spcAft>
                <a:spcPts val="0"/>
              </a:spcAft>
              <a:buNone/>
            </a:pPr>
            <a:r>
              <a:rPr lang="en-GB"/>
              <a:t>Rain and Ice Protection System: electrically powered                             Pros: Higher reliability and reduced energy usage due to the efficiency of power allocation</a:t>
            </a:r>
            <a:endParaRPr/>
          </a:p>
          <a:p>
            <a:pPr marL="0" lvl="0" indent="0" algn="l" rtl="0">
              <a:spcBef>
                <a:spcPts val="0"/>
              </a:spcBef>
              <a:spcAft>
                <a:spcPts val="0"/>
              </a:spcAft>
              <a:buNone/>
            </a:pPr>
            <a:r>
              <a:rPr lang="en-GB"/>
              <a:t>		ETIPS AND EMEDS	                 Pros: Combination of these gives lower power consumption and the least weight</a:t>
            </a:r>
            <a:endParaRPr/>
          </a:p>
        </p:txBody>
      </p:sp>
      <p:sp>
        <p:nvSpPr>
          <p:cNvPr id="355" name="Google Shape;35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2325878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1. The aircraft is an over-wing, turboprop engine, which is a turbofan without the bypass, and a propeller instead of a fan. The T-tail is in use so that engine turbulence won't affect control.</a:t>
            </a:r>
            <a:endParaRPr/>
          </a:p>
          <a:p>
            <a:pPr marL="0" lvl="0" indent="0" algn="l" rtl="0">
              <a:spcBef>
                <a:spcPts val="0"/>
              </a:spcBef>
              <a:spcAft>
                <a:spcPts val="0"/>
              </a:spcAft>
              <a:buNone/>
            </a:pPr>
            <a:endParaRPr/>
          </a:p>
          <a:p>
            <a:pPr marL="0" lvl="0" indent="0" algn="l" rtl="0">
              <a:spcBef>
                <a:spcPts val="0"/>
              </a:spcBef>
              <a:spcAft>
                <a:spcPts val="0"/>
              </a:spcAft>
              <a:buNone/>
            </a:pPr>
            <a:r>
              <a:rPr lang="en-GB"/>
              <a:t>2. We started with various variations of aircraft, followed by group discussion an analysis using various QFD methods to decide on our configuration. From here we chose choices likely commonality with the fuselage, the engine type and system required on the aircraft. We moved onto designing the structures based on loads and load factors, this being produced from our flight data. The specific engine was chosen and the airfoil was chosen. This allowed for a final placement of parts to obtain the correct c.g and wing position.</a:t>
            </a:r>
            <a:endParaRPr/>
          </a:p>
          <a:p>
            <a:pPr marL="0" lvl="0" indent="0" algn="l" rtl="0">
              <a:spcBef>
                <a:spcPts val="0"/>
              </a:spcBef>
              <a:spcAft>
                <a:spcPts val="0"/>
              </a:spcAft>
              <a:buNone/>
            </a:pPr>
            <a:endParaRPr/>
          </a:p>
          <a:p>
            <a:pPr marL="0" lvl="0" indent="0" algn="l" rtl="0">
              <a:spcBef>
                <a:spcPts val="0"/>
              </a:spcBef>
              <a:spcAft>
                <a:spcPts val="0"/>
              </a:spcAft>
              <a:buNone/>
            </a:pPr>
            <a:r>
              <a:rPr lang="en-GB"/>
              <a:t>3. Turbofan engine as a trubo-prop</a:t>
            </a:r>
            <a:endParaRPr/>
          </a:p>
          <a:p>
            <a:pPr marL="0" lvl="0" indent="0" algn="l" rtl="0">
              <a:spcBef>
                <a:spcPts val="0"/>
              </a:spcBef>
              <a:spcAft>
                <a:spcPts val="0"/>
              </a:spcAft>
              <a:buNone/>
            </a:pPr>
            <a:r>
              <a:rPr lang="en-GB"/>
              <a:t>     Light Aircraft with a long life span due to material costs</a:t>
            </a:r>
            <a:endParaRPr/>
          </a:p>
          <a:p>
            <a:pPr marL="0" lvl="0" indent="0" algn="l" rtl="0">
              <a:spcBef>
                <a:spcPts val="0"/>
              </a:spcBef>
              <a:spcAft>
                <a:spcPts val="0"/>
              </a:spcAft>
              <a:buNone/>
            </a:pPr>
            <a:r>
              <a:rPr lang="en-GB"/>
              <a:t>     Good cockpit view designed like Mitsubishi</a:t>
            </a:r>
            <a:endParaRPr/>
          </a:p>
          <a:p>
            <a:pPr marL="0" lvl="0" indent="0" algn="l" rtl="0">
              <a:spcBef>
                <a:spcPts val="0"/>
              </a:spcBef>
              <a:spcAft>
                <a:spcPts val="0"/>
              </a:spcAft>
              <a:buNone/>
            </a:pPr>
            <a:r>
              <a:rPr lang="en-GB"/>
              <a:t>Commonality</a:t>
            </a:r>
            <a:endParaRPr/>
          </a:p>
          <a:p>
            <a:pPr marL="0" lvl="0" indent="0" algn="l" rtl="0">
              <a:spcBef>
                <a:spcPts val="0"/>
              </a:spcBef>
              <a:spcAft>
                <a:spcPts val="0"/>
              </a:spcAft>
              <a:buNone/>
            </a:pPr>
            <a:r>
              <a:rPr lang="en-GB"/>
              <a:t>Material Choice</a:t>
            </a:r>
            <a:endParaRPr/>
          </a:p>
          <a:p>
            <a:pPr marL="0" lvl="0" indent="0" algn="l" rtl="0">
              <a:spcBef>
                <a:spcPts val="0"/>
              </a:spcBef>
              <a:spcAft>
                <a:spcPts val="0"/>
              </a:spcAft>
              <a:buNone/>
            </a:pPr>
            <a:r>
              <a:rPr lang="en-GB"/>
              <a:t>Weight</a:t>
            </a:r>
            <a:endParaRPr/>
          </a:p>
          <a:p>
            <a:pPr marL="0" lvl="0" indent="0" algn="l" rtl="0">
              <a:spcBef>
                <a:spcPts val="0"/>
              </a:spcBef>
              <a:spcAft>
                <a:spcPts val="0"/>
              </a:spcAft>
              <a:buNone/>
            </a:pPr>
            <a:r>
              <a:rPr lang="en-GB"/>
              <a:t>DOC</a:t>
            </a:r>
            <a:endParaRPr/>
          </a:p>
          <a:p>
            <a:pPr marL="0" lvl="0" indent="0" algn="l" rtl="0">
              <a:spcBef>
                <a:spcPts val="0"/>
              </a:spcBef>
              <a:spcAft>
                <a:spcPts val="0"/>
              </a:spcAft>
              <a:buNone/>
            </a:pPr>
            <a:endParaRPr/>
          </a:p>
          <a:p>
            <a:pPr marL="0" lvl="0" indent="0" algn="l" rtl="0">
              <a:spcBef>
                <a:spcPts val="0"/>
              </a:spcBef>
              <a:spcAft>
                <a:spcPts val="0"/>
              </a:spcAft>
              <a:buNone/>
            </a:pPr>
            <a:r>
              <a:rPr lang="en-GB"/>
              <a:t>4. Wing Airfoil</a:t>
            </a:r>
            <a:endParaRPr/>
          </a:p>
          <a:p>
            <a:pPr marL="0" lvl="0" indent="0" algn="l" rtl="0">
              <a:spcBef>
                <a:spcPts val="0"/>
              </a:spcBef>
              <a:spcAft>
                <a:spcPts val="0"/>
              </a:spcAft>
              <a:buNone/>
            </a:pPr>
            <a:r>
              <a:rPr lang="en-GB"/>
              <a:t>Material choices throughout the aircraft</a:t>
            </a:r>
            <a:endParaRPr/>
          </a:p>
          <a:p>
            <a:pPr marL="0" lvl="0" indent="0" algn="l" rtl="0">
              <a:spcBef>
                <a:spcPts val="0"/>
              </a:spcBef>
              <a:spcAft>
                <a:spcPts val="0"/>
              </a:spcAft>
              <a:buNone/>
            </a:pPr>
            <a:r>
              <a:rPr lang="en-GB"/>
              <a:t>Tail Length</a:t>
            </a:r>
            <a:endParaRPr/>
          </a:p>
          <a:p>
            <a:pPr marL="0" lvl="0" indent="0" algn="l" rtl="0">
              <a:spcBef>
                <a:spcPts val="0"/>
              </a:spcBef>
              <a:spcAft>
                <a:spcPts val="0"/>
              </a:spcAft>
              <a:buNone/>
            </a:pPr>
            <a:endParaRPr/>
          </a:p>
        </p:txBody>
      </p:sp>
      <p:sp>
        <p:nvSpPr>
          <p:cNvPr id="362" name="Google Shape;3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364689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0" name="Google Shape;37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387094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136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46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80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412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At the beginning of the preliminary design stages, requirement analysis was carried out. The task specification, EASA documents including CS and AMC, and ICAO documents were used to draw out necessary requirements which we categorized into four main groups; airworthiness, operational, environmental, and commercial, as explained and outlined in our preliminary design specification. Moving from this towards the preliminary design review, Quality Functional Deployment methods were used to compare rank each requirement , and give them a relative importance based on the customers needs. In addition to this, a House of Quality Matrix, was created to determine which engineering challenges most affected our top six key customer requirements. These key requirements being; high fuel efficiency, high level of comfort for the passenger, low direct operating cost, high operational reliability, high utilization in design mission; essentially a short turn-around time, and high levels of commonality between the two aircraft. These key requirements were consistently referred to throughout all stages of the design.</a:t>
            </a:r>
            <a:endParaRPr/>
          </a:p>
        </p:txBody>
      </p:sp>
      <p:sp>
        <p:nvSpPr>
          <p:cNvPr id="219" name="Google Shape;2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extLst>
      <p:ext uri="{BB962C8B-B14F-4D97-AF65-F5344CB8AC3E}">
        <p14:creationId xmlns:p14="http://schemas.microsoft.com/office/powerpoint/2010/main" val="385212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85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73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60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530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
        <p:nvSpPr>
          <p:cNvPr id="23" name="Google Shape;23;p20"/>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a:endParaRPr/>
          </a:p>
        </p:txBody>
      </p:sp>
      <p:sp>
        <p:nvSpPr>
          <p:cNvPr id="25" name="Google Shape;25;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28" name="Google Shape;28;p20"/>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20"/>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20"/>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31" name="Google Shape;31;p20"/>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32" name="Google Shape;32;p20"/>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pic>
        <p:nvPicPr>
          <p:cNvPr id="33" name="Google Shape;33;p20"/>
          <p:cNvPicPr preferRelativeResize="0"/>
          <p:nvPr/>
        </p:nvPicPr>
        <p:blipFill rotWithShape="1">
          <a:blip r:embed="rId2">
            <a:alphaModFix/>
          </a:blip>
          <a:srcRect/>
          <a:stretch/>
        </p:blipFill>
        <p:spPr>
          <a:xfrm>
            <a:off x="8685212" y="0"/>
            <a:ext cx="3506788" cy="1108185"/>
          </a:xfrm>
          <a:prstGeom prst="rect">
            <a:avLst/>
          </a:prstGeom>
          <a:noFill/>
          <a:ln>
            <a:noFill/>
          </a:ln>
        </p:spPr>
      </p:pic>
      <p:pic>
        <p:nvPicPr>
          <p:cNvPr id="34" name="Google Shape;34;p20"/>
          <p:cNvPicPr preferRelativeResize="0"/>
          <p:nvPr/>
        </p:nvPicPr>
        <p:blipFill rotWithShape="1">
          <a:blip r:embed="rId3">
            <a:alphaModFix/>
          </a:blip>
          <a:srcRect/>
          <a:stretch/>
        </p:blipFill>
        <p:spPr>
          <a:xfrm>
            <a:off x="11100043" y="5490713"/>
            <a:ext cx="1088782" cy="13629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32"/>
          <p:cNvSpPr txBox="1">
            <a:spLocks noGrp="1"/>
          </p:cNvSpPr>
          <p:nvPr>
            <p:ph type="title"/>
          </p:nvPr>
        </p:nvSpPr>
        <p:spPr>
          <a:xfrm>
            <a:off x="7085012" y="685800"/>
            <a:ext cx="36576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2"/>
          <p:cNvSpPr txBox="1">
            <a:spLocks noGrp="1"/>
          </p:cNvSpPr>
          <p:nvPr>
            <p:ph type="body" idx="1"/>
          </p:nvPr>
        </p:nvSpPr>
        <p:spPr>
          <a:xfrm>
            <a:off x="684212" y="685800"/>
            <a:ext cx="5943601" cy="5308600"/>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05" name="Google Shape;105;p32"/>
          <p:cNvSpPr txBox="1">
            <a:spLocks noGrp="1"/>
          </p:cNvSpPr>
          <p:nvPr>
            <p:ph type="body" idx="2"/>
          </p:nvPr>
        </p:nvSpPr>
        <p:spPr>
          <a:xfrm>
            <a:off x="7085012" y="2209799"/>
            <a:ext cx="3657600" cy="2091267"/>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280"/>
              <a:buNone/>
              <a:defRPr sz="16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106" name="Google Shape;106;p3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33"/>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3"/>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1pPr>
            <a:lvl2pPr marR="0" lvl="1"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2pPr>
            <a:lvl3pPr marR="0" lvl="2"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3pPr>
            <a:lvl4pPr marR="0" lvl="3"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4pPr>
            <a:lvl5pPr marR="0" lvl="4"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5pPr>
            <a:lvl6pPr marR="0" lvl="5"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6pPr>
            <a:lvl7pPr marR="0" lvl="6"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7pPr>
            <a:lvl8pPr marR="0" lvl="7"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8pPr>
            <a:lvl9pPr marR="0" lvl="8" algn="l" rtl="0">
              <a:spcBef>
                <a:spcPts val="600"/>
              </a:spcBef>
              <a:spcAft>
                <a:spcPts val="60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112" name="Google Shape;112;p33"/>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113" name="Google Shape;113;p3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6"/>
        <p:cNvGrpSpPr/>
        <p:nvPr/>
      </p:nvGrpSpPr>
      <p:grpSpPr>
        <a:xfrm>
          <a:off x="0" y="0"/>
          <a:ext cx="0" cy="0"/>
          <a:chOff x="0" y="0"/>
          <a:chExt cx="0" cy="0"/>
        </a:xfrm>
      </p:grpSpPr>
      <p:sp>
        <p:nvSpPr>
          <p:cNvPr id="117" name="Google Shape;117;p34"/>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4"/>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1pPr>
            <a:lvl2pPr marR="0" lvl="1"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2pPr>
            <a:lvl3pPr marR="0" lvl="2"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3pPr>
            <a:lvl4pPr marR="0" lvl="3"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4pPr>
            <a:lvl5pPr marR="0" lvl="4"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5pPr>
            <a:lvl6pPr marR="0" lvl="5"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6pPr>
            <a:lvl7pPr marR="0" lvl="6"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7pPr>
            <a:lvl8pPr marR="0" lvl="7"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8pPr>
            <a:lvl9pPr marR="0" lvl="8" algn="l" rtl="0">
              <a:spcBef>
                <a:spcPts val="600"/>
              </a:spcBef>
              <a:spcAft>
                <a:spcPts val="60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119" name="Google Shape;119;p34"/>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280"/>
              <a:buFont typeface="Century Gothic"/>
              <a:buNone/>
              <a:defRPr sz="1600"/>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20" name="Google Shape;120;p3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3"/>
        <p:cNvGrpSpPr/>
        <p:nvPr/>
      </p:nvGrpSpPr>
      <p:grpSpPr>
        <a:xfrm>
          <a:off x="0" y="0"/>
          <a:ext cx="0" cy="0"/>
          <a:chOff x="0" y="0"/>
          <a:chExt cx="0" cy="0"/>
        </a:xfrm>
      </p:grpSpPr>
      <p:sp>
        <p:nvSpPr>
          <p:cNvPr id="124" name="Google Shape;124;p3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5"/>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26" name="Google Shape;126;p3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9"/>
        <p:cNvGrpSpPr/>
        <p:nvPr/>
      </p:nvGrpSpPr>
      <p:grpSpPr>
        <a:xfrm>
          <a:off x="0" y="0"/>
          <a:ext cx="0" cy="0"/>
          <a:chOff x="0" y="0"/>
          <a:chExt cx="0" cy="0"/>
        </a:xfrm>
      </p:grpSpPr>
      <p:sp>
        <p:nvSpPr>
          <p:cNvPr id="130" name="Google Shape;130;p36"/>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6"/>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1600"/>
              <a:buFont typeface="Century Gothic"/>
              <a:buNone/>
              <a:defRPr/>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32" name="Google Shape;132;p36"/>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33" name="Google Shape;133;p3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36" name="Google Shape;136;p36"/>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8000">
                <a:solidFill>
                  <a:schemeClr val="lt1"/>
                </a:solidFill>
                <a:latin typeface="Century Gothic"/>
                <a:ea typeface="Century Gothic"/>
                <a:cs typeface="Century Gothic"/>
                <a:sym typeface="Century Gothic"/>
              </a:rPr>
              <a:t>“</a:t>
            </a:r>
            <a:endParaRPr/>
          </a:p>
        </p:txBody>
      </p:sp>
      <p:sp>
        <p:nvSpPr>
          <p:cNvPr id="137" name="Google Shape;137;p36"/>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8"/>
        <p:cNvGrpSpPr/>
        <p:nvPr/>
      </p:nvGrpSpPr>
      <p:grpSpPr>
        <a:xfrm>
          <a:off x="0" y="0"/>
          <a:ext cx="0" cy="0"/>
          <a:chOff x="0" y="0"/>
          <a:chExt cx="0" cy="0"/>
        </a:xfrm>
      </p:grpSpPr>
      <p:sp>
        <p:nvSpPr>
          <p:cNvPr id="139" name="Google Shape;139;p37"/>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7"/>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41" name="Google Shape;141;p3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44"/>
        <p:cNvGrpSpPr/>
        <p:nvPr/>
      </p:nvGrpSpPr>
      <p:grpSpPr>
        <a:xfrm>
          <a:off x="0" y="0"/>
          <a:ext cx="0" cy="0"/>
          <a:chOff x="0" y="0"/>
          <a:chExt cx="0" cy="0"/>
        </a:xfrm>
      </p:grpSpPr>
      <p:sp>
        <p:nvSpPr>
          <p:cNvPr id="145" name="Google Shape;145;p38"/>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8"/>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1920"/>
              <a:buNone/>
              <a:defRPr sz="24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47" name="Google Shape;147;p38"/>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48" name="Google Shape;148;p3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38"/>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8000">
                <a:solidFill>
                  <a:schemeClr val="lt1"/>
                </a:solidFill>
                <a:latin typeface="Century Gothic"/>
                <a:ea typeface="Century Gothic"/>
                <a:cs typeface="Century Gothic"/>
                <a:sym typeface="Century Gothic"/>
              </a:rPr>
              <a:t>“</a:t>
            </a:r>
            <a:endParaRPr/>
          </a:p>
        </p:txBody>
      </p:sp>
      <p:sp>
        <p:nvSpPr>
          <p:cNvPr id="152" name="Google Shape;152;p38"/>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53"/>
        <p:cNvGrpSpPr/>
        <p:nvPr/>
      </p:nvGrpSpPr>
      <p:grpSpPr>
        <a:xfrm>
          <a:off x="0" y="0"/>
          <a:ext cx="0" cy="0"/>
          <a:chOff x="0" y="0"/>
          <a:chExt cx="0" cy="0"/>
        </a:xfrm>
      </p:grpSpPr>
      <p:sp>
        <p:nvSpPr>
          <p:cNvPr id="154" name="Google Shape;154;p39"/>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9"/>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1920"/>
              <a:buNone/>
              <a:defRPr sz="24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56" name="Google Shape;156;p39"/>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57" name="Google Shape;157;p3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3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0"/>
        <p:cNvGrpSpPr/>
        <p:nvPr/>
      </p:nvGrpSpPr>
      <p:grpSpPr>
        <a:xfrm>
          <a:off x="0" y="0"/>
          <a:ext cx="0" cy="0"/>
          <a:chOff x="0" y="0"/>
          <a:chExt cx="0" cy="0"/>
        </a:xfrm>
      </p:grpSpPr>
      <p:sp>
        <p:nvSpPr>
          <p:cNvPr id="161" name="Google Shape;161;p4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0"/>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63" name="Google Shape;163;p4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21"/>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1"/>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38" name="Google Shape;38;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41" name="Google Shape;41;p21"/>
          <p:cNvPicPr preferRelativeResize="0"/>
          <p:nvPr/>
        </p:nvPicPr>
        <p:blipFill rotWithShape="1">
          <a:blip r:embed="rId2">
            <a:alphaModFix/>
          </a:blip>
          <a:srcRect/>
          <a:stretch/>
        </p:blipFill>
        <p:spPr>
          <a:xfrm>
            <a:off x="8685212" y="0"/>
            <a:ext cx="3506788" cy="1108185"/>
          </a:xfrm>
          <a:prstGeom prst="rect">
            <a:avLst/>
          </a:prstGeom>
          <a:noFill/>
          <a:ln>
            <a:noFill/>
          </a:ln>
        </p:spPr>
      </p:pic>
      <p:pic>
        <p:nvPicPr>
          <p:cNvPr id="42" name="Google Shape;42;p21"/>
          <p:cNvPicPr preferRelativeResize="0"/>
          <p:nvPr/>
        </p:nvPicPr>
        <p:blipFill rotWithShape="1">
          <a:blip r:embed="rId3">
            <a:alphaModFix/>
          </a:blip>
          <a:srcRect/>
          <a:stretch/>
        </p:blipFill>
        <p:spPr>
          <a:xfrm>
            <a:off x="11103218" y="5490713"/>
            <a:ext cx="1088782" cy="136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41"/>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69" name="Google Shape;169;p4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4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4"/>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88" name="Google Shape;188;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91" name="Google Shape;191;p24"/>
          <p:cNvPicPr preferRelativeResize="0"/>
          <p:nvPr/>
        </p:nvPicPr>
        <p:blipFill rotWithShape="1">
          <a:blip r:embed="rId2">
            <a:alphaModFix/>
          </a:blip>
          <a:srcRect/>
          <a:stretch/>
        </p:blipFill>
        <p:spPr>
          <a:xfrm>
            <a:off x="8685212" y="0"/>
            <a:ext cx="3506788" cy="1108185"/>
          </a:xfrm>
          <a:prstGeom prst="rect">
            <a:avLst/>
          </a:prstGeom>
          <a:noFill/>
          <a:ln>
            <a:noFill/>
          </a:ln>
        </p:spPr>
      </p:pic>
      <p:pic>
        <p:nvPicPr>
          <p:cNvPr id="192" name="Google Shape;192;p24"/>
          <p:cNvPicPr preferRelativeResize="0"/>
          <p:nvPr/>
        </p:nvPicPr>
        <p:blipFill rotWithShape="1">
          <a:blip r:embed="rId3">
            <a:alphaModFix/>
          </a:blip>
          <a:srcRect/>
          <a:stretch/>
        </p:blipFill>
        <p:spPr>
          <a:xfrm>
            <a:off x="11103218" y="5490713"/>
            <a:ext cx="1088782" cy="13629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
        <p:cNvGrpSpPr/>
        <p:nvPr/>
      </p:nvGrpSpPr>
      <p:grpSpPr>
        <a:xfrm>
          <a:off x="0" y="0"/>
          <a:ext cx="0" cy="0"/>
          <a:chOff x="0" y="0"/>
          <a:chExt cx="0" cy="0"/>
        </a:xfrm>
      </p:grpSpPr>
      <p:sp>
        <p:nvSpPr>
          <p:cNvPr id="44" name="Google Shape;44;p22"/>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46" name="Google Shape;46;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49"/>
        <p:cNvGrpSpPr/>
        <p:nvPr/>
      </p:nvGrpSpPr>
      <p:grpSpPr>
        <a:xfrm>
          <a:off x="0" y="0"/>
          <a:ext cx="0" cy="0"/>
          <a:chOff x="0" y="0"/>
          <a:chExt cx="0" cy="0"/>
        </a:xfrm>
      </p:grpSpPr>
      <p:sp>
        <p:nvSpPr>
          <p:cNvPr id="50" name="Google Shape;50;p25"/>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a:endParaRPr/>
          </a:p>
        </p:txBody>
      </p:sp>
      <p:sp>
        <p:nvSpPr>
          <p:cNvPr id="52" name="Google Shape;52;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55" name="Google Shape;55;p25"/>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56" name="Google Shape;56;p25"/>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57" name="Google Shape;57;p25"/>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58" name="Google Shape;58;p25"/>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59" name="Google Shape;59;p25"/>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pic>
        <p:nvPicPr>
          <p:cNvPr id="60" name="Google Shape;60;p25"/>
          <p:cNvPicPr preferRelativeResize="0"/>
          <p:nvPr/>
        </p:nvPicPr>
        <p:blipFill rotWithShape="1">
          <a:blip r:embed="rId2">
            <a:alphaModFix/>
          </a:blip>
          <a:srcRect/>
          <a:stretch/>
        </p:blipFill>
        <p:spPr>
          <a:xfrm>
            <a:off x="11100043" y="5490713"/>
            <a:ext cx="1088782" cy="13629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Century Gothic"/>
              <a:buNone/>
              <a:defRPr sz="36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64" name="Google Shape;64;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67" name="Google Shape;67;p26"/>
          <p:cNvPicPr preferRelativeResize="0"/>
          <p:nvPr/>
        </p:nvPicPr>
        <p:blipFill rotWithShape="1">
          <a:blip r:embed="rId2">
            <a:alphaModFix/>
          </a:blip>
          <a:srcRect/>
          <a:stretch/>
        </p:blipFill>
        <p:spPr>
          <a:xfrm>
            <a:off x="11103218" y="5490713"/>
            <a:ext cx="1088782" cy="13629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Century Gothic"/>
              <a:buNone/>
              <a:defRPr sz="36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71" name="Google Shape;71;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74" name="Google Shape;74;p27"/>
          <p:cNvPicPr preferRelativeResize="0"/>
          <p:nvPr/>
        </p:nvPicPr>
        <p:blipFill rotWithShape="1">
          <a:blip r:embed="rId2">
            <a:alphaModFix/>
          </a:blip>
          <a:srcRect/>
          <a:stretch/>
        </p:blipFill>
        <p:spPr>
          <a:xfrm>
            <a:off x="8685212" y="0"/>
            <a:ext cx="3506788" cy="1108185"/>
          </a:xfrm>
          <a:prstGeom prst="rect">
            <a:avLst/>
          </a:prstGeom>
          <a:noFill/>
          <a:ln>
            <a:noFill/>
          </a:ln>
        </p:spPr>
      </p:pic>
      <p:pic>
        <p:nvPicPr>
          <p:cNvPr id="75" name="Google Shape;75;p27"/>
          <p:cNvPicPr preferRelativeResize="0"/>
          <p:nvPr/>
        </p:nvPicPr>
        <p:blipFill rotWithShape="1">
          <a:blip r:embed="rId3">
            <a:alphaModFix/>
          </a:blip>
          <a:srcRect/>
          <a:stretch/>
        </p:blipFill>
        <p:spPr>
          <a:xfrm>
            <a:off x="11103218" y="5490713"/>
            <a:ext cx="1088782" cy="13629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28"/>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79" name="Google Shape;79;p28"/>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80" name="Google Shape;80;p2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83" name="Google Shape;83;p28"/>
          <p:cNvPicPr preferRelativeResize="0"/>
          <p:nvPr/>
        </p:nvPicPr>
        <p:blipFill rotWithShape="1">
          <a:blip r:embed="rId2">
            <a:alphaModFix/>
          </a:blip>
          <a:srcRect/>
          <a:stretch/>
        </p:blipFill>
        <p:spPr>
          <a:xfrm>
            <a:off x="11103218" y="5490713"/>
            <a:ext cx="1088782" cy="13629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9"/>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240"/>
              <a:buNone/>
              <a:defRPr sz="2800" b="0">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87" name="Google Shape;87;p29"/>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88" name="Google Shape;88;p29"/>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240"/>
              <a:buNone/>
              <a:defRPr sz="2800" b="0">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89" name="Google Shape;89;p29"/>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90" name="Google Shape;9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2D2EF"/>
            </a:gs>
            <a:gs pos="10000">
              <a:srgbClr val="62D2EF"/>
            </a:gs>
            <a:gs pos="100000">
              <a:srgbClr val="05578D"/>
            </a:gs>
          </a:gsLst>
          <a:lin ang="6120000" scaled="0"/>
        </a:gradFill>
        <a:effectLst/>
      </p:bgPr>
    </p:bg>
    <p:spTree>
      <p:nvGrpSpPr>
        <p:cNvPr id="1" name="Shape 9"/>
        <p:cNvGrpSpPr/>
        <p:nvPr/>
      </p:nvGrpSpPr>
      <p:grpSpPr>
        <a:xfrm>
          <a:off x="0" y="0"/>
          <a:ext cx="0" cy="0"/>
          <a:chOff x="0" y="0"/>
          <a:chExt cx="0" cy="0"/>
        </a:xfrm>
      </p:grpSpPr>
      <p:grpSp>
        <p:nvGrpSpPr>
          <p:cNvPr id="10" name="Google Shape;10;p19"/>
          <p:cNvGrpSpPr/>
          <p:nvPr/>
        </p:nvGrpSpPr>
        <p:grpSpPr>
          <a:xfrm>
            <a:off x="9206969" y="2963333"/>
            <a:ext cx="2981859" cy="3208867"/>
            <a:chOff x="9206969" y="2963333"/>
            <a:chExt cx="2981859" cy="3208867"/>
          </a:xfrm>
        </p:grpSpPr>
        <p:cxnSp>
          <p:nvCxnSpPr>
            <p:cNvPr id="11" name="Google Shape;11;p19"/>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12" name="Google Shape;12;p19"/>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13" name="Google Shape;13;p19"/>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4" name="Google Shape;14;p19"/>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5" name="Google Shape;15;p19"/>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6" name="Google Shape;16;p19"/>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9"/>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spcBef>
                <a:spcPts val="400"/>
              </a:spcBef>
              <a:spcAft>
                <a:spcPts val="0"/>
              </a:spcAft>
              <a:buClr>
                <a:schemeClr val="lt1"/>
              </a:buClr>
              <a:buSzPts val="16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914400" marR="0" lvl="1" indent="-320040" algn="l" rtl="0">
              <a:spcBef>
                <a:spcPts val="600"/>
              </a:spcBef>
              <a:spcAft>
                <a:spcPts val="0"/>
              </a:spcAft>
              <a:buClr>
                <a:schemeClr val="lt1"/>
              </a:buClr>
              <a:buSzPts val="1440"/>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371600" marR="0" lvl="2" indent="-309880" algn="l" rtl="0">
              <a:spcBef>
                <a:spcPts val="600"/>
              </a:spcBef>
              <a:spcAft>
                <a:spcPts val="0"/>
              </a:spcAft>
              <a:buClr>
                <a:schemeClr val="lt1"/>
              </a:buClr>
              <a:buSzPts val="128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828800" marR="0" lvl="3" indent="-299719"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286000" marR="0" lvl="4"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743200" marR="0" lvl="5"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3200400" marR="0" lvl="6"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657600" marR="0" lvl="7"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4114800" marR="0" lvl="8" indent="-299720" algn="l" rtl="0">
              <a:spcBef>
                <a:spcPts val="600"/>
              </a:spcBef>
              <a:spcAft>
                <a:spcPts val="60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8" name="Google Shape;18;p1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0" u="none" strike="noStrike" cap="none">
                <a:solidFill>
                  <a:srgbClr val="09304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rgbClr val="09304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3200" b="0" i="0" u="none" strike="noStrike" cap="none">
                <a:solidFill>
                  <a:srgbClr val="09304A"/>
                </a:solidFill>
                <a:latin typeface="Century Gothic"/>
                <a:ea typeface="Century Gothic"/>
                <a:cs typeface="Century Gothic"/>
                <a:sym typeface="Century Gothic"/>
              </a:defRPr>
            </a:lvl1pPr>
            <a:lvl2pPr marL="0" marR="0" lvl="1" indent="0" algn="r" rtl="0">
              <a:spcBef>
                <a:spcPts val="0"/>
              </a:spcBef>
              <a:buNone/>
              <a:defRPr sz="3200" b="0" i="0" u="none" strike="noStrike" cap="none">
                <a:solidFill>
                  <a:srgbClr val="09304A"/>
                </a:solidFill>
                <a:latin typeface="Century Gothic"/>
                <a:ea typeface="Century Gothic"/>
                <a:cs typeface="Century Gothic"/>
                <a:sym typeface="Century Gothic"/>
              </a:defRPr>
            </a:lvl2pPr>
            <a:lvl3pPr marL="0" marR="0" lvl="2" indent="0" algn="r" rtl="0">
              <a:spcBef>
                <a:spcPts val="0"/>
              </a:spcBef>
              <a:buNone/>
              <a:defRPr sz="3200" b="0" i="0" u="none" strike="noStrike" cap="none">
                <a:solidFill>
                  <a:srgbClr val="09304A"/>
                </a:solidFill>
                <a:latin typeface="Century Gothic"/>
                <a:ea typeface="Century Gothic"/>
                <a:cs typeface="Century Gothic"/>
                <a:sym typeface="Century Gothic"/>
              </a:defRPr>
            </a:lvl3pPr>
            <a:lvl4pPr marL="0" marR="0" lvl="3" indent="0" algn="r" rtl="0">
              <a:spcBef>
                <a:spcPts val="0"/>
              </a:spcBef>
              <a:buNone/>
              <a:defRPr sz="3200" b="0" i="0" u="none" strike="noStrike" cap="none">
                <a:solidFill>
                  <a:srgbClr val="09304A"/>
                </a:solidFill>
                <a:latin typeface="Century Gothic"/>
                <a:ea typeface="Century Gothic"/>
                <a:cs typeface="Century Gothic"/>
                <a:sym typeface="Century Gothic"/>
              </a:defRPr>
            </a:lvl4pPr>
            <a:lvl5pPr marL="0" marR="0" lvl="4" indent="0" algn="r" rtl="0">
              <a:spcBef>
                <a:spcPts val="0"/>
              </a:spcBef>
              <a:buNone/>
              <a:defRPr sz="3200" b="0" i="0" u="none" strike="noStrike" cap="none">
                <a:solidFill>
                  <a:srgbClr val="09304A"/>
                </a:solidFill>
                <a:latin typeface="Century Gothic"/>
                <a:ea typeface="Century Gothic"/>
                <a:cs typeface="Century Gothic"/>
                <a:sym typeface="Century Gothic"/>
              </a:defRPr>
            </a:lvl5pPr>
            <a:lvl6pPr marL="0" marR="0" lvl="5" indent="0" algn="r" rtl="0">
              <a:spcBef>
                <a:spcPts val="0"/>
              </a:spcBef>
              <a:buNone/>
              <a:defRPr sz="3200" b="0" i="0" u="none" strike="noStrike" cap="none">
                <a:solidFill>
                  <a:srgbClr val="09304A"/>
                </a:solidFill>
                <a:latin typeface="Century Gothic"/>
                <a:ea typeface="Century Gothic"/>
                <a:cs typeface="Century Gothic"/>
                <a:sym typeface="Century Gothic"/>
              </a:defRPr>
            </a:lvl6pPr>
            <a:lvl7pPr marL="0" marR="0" lvl="6" indent="0" algn="r" rtl="0">
              <a:spcBef>
                <a:spcPts val="0"/>
              </a:spcBef>
              <a:buNone/>
              <a:defRPr sz="3200" b="0" i="0" u="none" strike="noStrike" cap="none">
                <a:solidFill>
                  <a:srgbClr val="09304A"/>
                </a:solidFill>
                <a:latin typeface="Century Gothic"/>
                <a:ea typeface="Century Gothic"/>
                <a:cs typeface="Century Gothic"/>
                <a:sym typeface="Century Gothic"/>
              </a:defRPr>
            </a:lvl7pPr>
            <a:lvl8pPr marL="0" marR="0" lvl="7" indent="0" algn="r" rtl="0">
              <a:spcBef>
                <a:spcPts val="0"/>
              </a:spcBef>
              <a:buNone/>
              <a:defRPr sz="3200" b="0" i="0" u="none" strike="noStrike" cap="none">
                <a:solidFill>
                  <a:srgbClr val="09304A"/>
                </a:solidFill>
                <a:latin typeface="Century Gothic"/>
                <a:ea typeface="Century Gothic"/>
                <a:cs typeface="Century Gothic"/>
                <a:sym typeface="Century Gothic"/>
              </a:defRPr>
            </a:lvl8pPr>
            <a:lvl9pPr marL="0" marR="0" lvl="8" indent="0" algn="r" rtl="0">
              <a:spcBef>
                <a:spcPts val="0"/>
              </a:spcBef>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pic>
        <p:nvPicPr>
          <p:cNvPr id="21" name="Google Shape;21;p19"/>
          <p:cNvPicPr preferRelativeResize="0"/>
          <p:nvPr/>
        </p:nvPicPr>
        <p:blipFill rotWithShape="1">
          <a:blip r:embed="rId22">
            <a:alphaModFix/>
          </a:blip>
          <a:srcRect/>
          <a:stretch/>
        </p:blipFill>
        <p:spPr>
          <a:xfrm>
            <a:off x="11100043" y="5490713"/>
            <a:ext cx="1088782" cy="13629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
              <a:srgbClr val="FFFFFF"/>
            </a:gs>
            <a:gs pos="100000">
              <a:srgbClr val="43D5FA"/>
            </a:gs>
          </a:gsLst>
          <a:lin ang="6120000" scaled="0"/>
        </a:gradFill>
        <a:effectLst/>
      </p:bgPr>
    </p:bg>
    <p:spTree>
      <p:nvGrpSpPr>
        <p:cNvPr id="1" name="Shape 172"/>
        <p:cNvGrpSpPr/>
        <p:nvPr/>
      </p:nvGrpSpPr>
      <p:grpSpPr>
        <a:xfrm>
          <a:off x="0" y="0"/>
          <a:ext cx="0" cy="0"/>
          <a:chOff x="0" y="0"/>
          <a:chExt cx="0" cy="0"/>
        </a:xfrm>
      </p:grpSpPr>
      <p:grpSp>
        <p:nvGrpSpPr>
          <p:cNvPr id="173" name="Google Shape;173;p23"/>
          <p:cNvGrpSpPr/>
          <p:nvPr/>
        </p:nvGrpSpPr>
        <p:grpSpPr>
          <a:xfrm>
            <a:off x="9206969" y="2963333"/>
            <a:ext cx="2981859" cy="3208867"/>
            <a:chOff x="9206969" y="2963333"/>
            <a:chExt cx="2981859" cy="3208867"/>
          </a:xfrm>
        </p:grpSpPr>
        <p:cxnSp>
          <p:nvCxnSpPr>
            <p:cNvPr id="174" name="Google Shape;174;p23"/>
            <p:cNvCxnSpPr/>
            <p:nvPr/>
          </p:nvCxnSpPr>
          <p:spPr>
            <a:xfrm flipH="1">
              <a:off x="11276012" y="2963333"/>
              <a:ext cx="912814" cy="912812"/>
            </a:xfrm>
            <a:prstGeom prst="straightConnector1">
              <a:avLst/>
            </a:prstGeom>
            <a:noFill/>
            <a:ln w="9525" cap="flat" cmpd="sng">
              <a:solidFill>
                <a:schemeClr val="dk1"/>
              </a:solidFill>
              <a:prstDash val="solid"/>
              <a:round/>
              <a:headEnd type="none" w="sm" len="sm"/>
              <a:tailEnd type="none" w="sm" len="sm"/>
            </a:ln>
          </p:spPr>
        </p:cxnSp>
        <p:cxnSp>
          <p:nvCxnSpPr>
            <p:cNvPr id="175" name="Google Shape;175;p23"/>
            <p:cNvCxnSpPr/>
            <p:nvPr/>
          </p:nvCxnSpPr>
          <p:spPr>
            <a:xfrm flipH="1">
              <a:off x="9206969" y="3190344"/>
              <a:ext cx="2981857" cy="2981856"/>
            </a:xfrm>
            <a:prstGeom prst="straightConnector1">
              <a:avLst/>
            </a:prstGeom>
            <a:noFill/>
            <a:ln w="9525" cap="flat" cmpd="sng">
              <a:solidFill>
                <a:schemeClr val="dk1"/>
              </a:solidFill>
              <a:prstDash val="solid"/>
              <a:round/>
              <a:headEnd type="none" w="sm" len="sm"/>
              <a:tailEnd type="none" w="sm" len="sm"/>
            </a:ln>
          </p:spPr>
        </p:cxnSp>
        <p:cxnSp>
          <p:nvCxnSpPr>
            <p:cNvPr id="176" name="Google Shape;176;p23"/>
            <p:cNvCxnSpPr/>
            <p:nvPr/>
          </p:nvCxnSpPr>
          <p:spPr>
            <a:xfrm flipH="1">
              <a:off x="10292292" y="3285067"/>
              <a:ext cx="1896534" cy="1896533"/>
            </a:xfrm>
            <a:prstGeom prst="straightConnector1">
              <a:avLst/>
            </a:prstGeom>
            <a:noFill/>
            <a:ln w="9525" cap="flat" cmpd="sng">
              <a:solidFill>
                <a:schemeClr val="dk1"/>
              </a:solidFill>
              <a:prstDash val="solid"/>
              <a:round/>
              <a:headEnd type="none" w="sm" len="sm"/>
              <a:tailEnd type="none" w="sm" len="sm"/>
            </a:ln>
          </p:spPr>
        </p:cxnSp>
        <p:cxnSp>
          <p:nvCxnSpPr>
            <p:cNvPr id="177" name="Google Shape;177;p23"/>
            <p:cNvCxnSpPr/>
            <p:nvPr/>
          </p:nvCxnSpPr>
          <p:spPr>
            <a:xfrm flipH="1">
              <a:off x="10443103" y="3131080"/>
              <a:ext cx="1745722" cy="1745720"/>
            </a:xfrm>
            <a:prstGeom prst="straightConnector1">
              <a:avLst/>
            </a:prstGeom>
            <a:noFill/>
            <a:ln w="28575" cap="flat" cmpd="sng">
              <a:solidFill>
                <a:schemeClr val="dk1"/>
              </a:solidFill>
              <a:prstDash val="solid"/>
              <a:round/>
              <a:headEnd type="none" w="sm" len="sm"/>
              <a:tailEnd type="none" w="sm" len="sm"/>
            </a:ln>
          </p:spPr>
        </p:cxnSp>
        <p:cxnSp>
          <p:nvCxnSpPr>
            <p:cNvPr id="178" name="Google Shape;178;p23"/>
            <p:cNvCxnSpPr/>
            <p:nvPr/>
          </p:nvCxnSpPr>
          <p:spPr>
            <a:xfrm flipH="1">
              <a:off x="10918826" y="3683001"/>
              <a:ext cx="1270001" cy="1269999"/>
            </a:xfrm>
            <a:prstGeom prst="straightConnector1">
              <a:avLst/>
            </a:prstGeom>
            <a:noFill/>
            <a:ln w="28575" cap="flat" cmpd="sng">
              <a:solidFill>
                <a:schemeClr val="dk1"/>
              </a:solidFill>
              <a:prstDash val="solid"/>
              <a:round/>
              <a:headEnd type="none" w="sm" len="sm"/>
              <a:tailEnd type="none" w="sm" len="sm"/>
            </a:ln>
          </p:spPr>
        </p:cxnSp>
      </p:grpSp>
      <p:sp>
        <p:nvSpPr>
          <p:cNvPr id="179" name="Google Shape;179;p2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600"/>
              <a:buFont typeface="Century Gothic"/>
              <a:buNone/>
              <a:defRPr sz="36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0" name="Google Shape;180;p23"/>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spcBef>
                <a:spcPts val="400"/>
              </a:spcBef>
              <a:spcAft>
                <a:spcPts val="0"/>
              </a:spcAft>
              <a:buClr>
                <a:schemeClr val="dk1"/>
              </a:buClr>
              <a:buSzPts val="1600"/>
              <a:buFont typeface="Noto Sans Symbols"/>
              <a:buChar char="▶"/>
              <a:defRPr sz="2000" b="0" i="0" u="none" strike="noStrike" cap="none">
                <a:solidFill>
                  <a:srgbClr val="22C4ED"/>
                </a:solidFill>
                <a:latin typeface="Century Gothic"/>
                <a:ea typeface="Century Gothic"/>
                <a:cs typeface="Century Gothic"/>
                <a:sym typeface="Century Gothic"/>
              </a:defRPr>
            </a:lvl1pPr>
            <a:lvl2pPr marL="914400" marR="0" lvl="1" indent="-320040" algn="l" rtl="0">
              <a:spcBef>
                <a:spcPts val="600"/>
              </a:spcBef>
              <a:spcAft>
                <a:spcPts val="0"/>
              </a:spcAft>
              <a:buClr>
                <a:schemeClr val="dk1"/>
              </a:buClr>
              <a:buSzPts val="1440"/>
              <a:buFont typeface="Noto Sans Symbols"/>
              <a:buChar char="▶"/>
              <a:defRPr sz="1800" b="0" i="0" u="none" strike="noStrike" cap="none">
                <a:solidFill>
                  <a:srgbClr val="22C4ED"/>
                </a:solidFill>
                <a:latin typeface="Century Gothic"/>
                <a:ea typeface="Century Gothic"/>
                <a:cs typeface="Century Gothic"/>
                <a:sym typeface="Century Gothic"/>
              </a:defRPr>
            </a:lvl2pPr>
            <a:lvl3pPr marL="1371600" marR="0" lvl="2" indent="-309880" algn="l" rtl="0">
              <a:spcBef>
                <a:spcPts val="600"/>
              </a:spcBef>
              <a:spcAft>
                <a:spcPts val="0"/>
              </a:spcAft>
              <a:buClr>
                <a:schemeClr val="dk1"/>
              </a:buClr>
              <a:buSzPts val="1280"/>
              <a:buFont typeface="Noto Sans Symbols"/>
              <a:buChar char="▶"/>
              <a:defRPr sz="1600" b="0" i="0" u="none" strike="noStrike" cap="none">
                <a:solidFill>
                  <a:srgbClr val="22C4ED"/>
                </a:solidFill>
                <a:latin typeface="Century Gothic"/>
                <a:ea typeface="Century Gothic"/>
                <a:cs typeface="Century Gothic"/>
                <a:sym typeface="Century Gothic"/>
              </a:defRPr>
            </a:lvl3pPr>
            <a:lvl4pPr marL="1828800" marR="0" lvl="3" indent="-299719" algn="l" rtl="0">
              <a:spcBef>
                <a:spcPts val="600"/>
              </a:spcBef>
              <a:spcAft>
                <a:spcPts val="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4pPr>
            <a:lvl5pPr marL="2286000" marR="0" lvl="4" indent="-299720" algn="l" rtl="0">
              <a:spcBef>
                <a:spcPts val="600"/>
              </a:spcBef>
              <a:spcAft>
                <a:spcPts val="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5pPr>
            <a:lvl6pPr marL="2743200" marR="0" lvl="5" indent="-299720" algn="l" rtl="0">
              <a:spcBef>
                <a:spcPts val="600"/>
              </a:spcBef>
              <a:spcAft>
                <a:spcPts val="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6pPr>
            <a:lvl7pPr marL="3200400" marR="0" lvl="6" indent="-299720" algn="l" rtl="0">
              <a:spcBef>
                <a:spcPts val="600"/>
              </a:spcBef>
              <a:spcAft>
                <a:spcPts val="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7pPr>
            <a:lvl8pPr marL="3657600" marR="0" lvl="7" indent="-299720" algn="l" rtl="0">
              <a:spcBef>
                <a:spcPts val="600"/>
              </a:spcBef>
              <a:spcAft>
                <a:spcPts val="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8pPr>
            <a:lvl9pPr marL="4114800" marR="0" lvl="8" indent="-299720" algn="l" rtl="0">
              <a:spcBef>
                <a:spcPts val="600"/>
              </a:spcBef>
              <a:spcAft>
                <a:spcPts val="600"/>
              </a:spcAft>
              <a:buClr>
                <a:schemeClr val="dk1"/>
              </a:buClr>
              <a:buSzPts val="1120"/>
              <a:buFont typeface="Noto Sans Symbols"/>
              <a:buChar char="▶"/>
              <a:defRPr sz="1400" b="0" i="0" u="none" strike="noStrike" cap="none">
                <a:solidFill>
                  <a:srgbClr val="22C4ED"/>
                </a:solidFill>
                <a:latin typeface="Century Gothic"/>
                <a:ea typeface="Century Gothic"/>
                <a:cs typeface="Century Gothic"/>
                <a:sym typeface="Century Gothic"/>
              </a:defRPr>
            </a:lvl9pPr>
          </a:lstStyle>
          <a:p>
            <a:endParaRPr/>
          </a:p>
        </p:txBody>
      </p:sp>
      <p:sp>
        <p:nvSpPr>
          <p:cNvPr id="181" name="Google Shape;181;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0">
                <a:solidFill>
                  <a:srgbClr val="0D88A7"/>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2" name="Google Shape;182;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a:solidFill>
                  <a:srgbClr val="0D88A7"/>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3" name="Google Shape;183;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3200" b="0" i="0" u="none">
                <a:solidFill>
                  <a:srgbClr val="0D88A7"/>
                </a:solidFill>
                <a:latin typeface="Century Gothic"/>
                <a:ea typeface="Century Gothic"/>
                <a:cs typeface="Century Gothic"/>
                <a:sym typeface="Century Gothic"/>
              </a:defRPr>
            </a:lvl1pPr>
            <a:lvl2pPr marL="0" marR="0" lvl="1" indent="0" algn="r" rtl="0">
              <a:spcBef>
                <a:spcPts val="0"/>
              </a:spcBef>
              <a:buNone/>
              <a:defRPr sz="3200" b="0" i="0" u="none">
                <a:solidFill>
                  <a:srgbClr val="0D88A7"/>
                </a:solidFill>
                <a:latin typeface="Century Gothic"/>
                <a:ea typeface="Century Gothic"/>
                <a:cs typeface="Century Gothic"/>
                <a:sym typeface="Century Gothic"/>
              </a:defRPr>
            </a:lvl2pPr>
            <a:lvl3pPr marL="0" marR="0" lvl="2" indent="0" algn="r" rtl="0">
              <a:spcBef>
                <a:spcPts val="0"/>
              </a:spcBef>
              <a:buNone/>
              <a:defRPr sz="3200" b="0" i="0" u="none">
                <a:solidFill>
                  <a:srgbClr val="0D88A7"/>
                </a:solidFill>
                <a:latin typeface="Century Gothic"/>
                <a:ea typeface="Century Gothic"/>
                <a:cs typeface="Century Gothic"/>
                <a:sym typeface="Century Gothic"/>
              </a:defRPr>
            </a:lvl3pPr>
            <a:lvl4pPr marL="0" marR="0" lvl="3" indent="0" algn="r" rtl="0">
              <a:spcBef>
                <a:spcPts val="0"/>
              </a:spcBef>
              <a:buNone/>
              <a:defRPr sz="3200" b="0" i="0" u="none">
                <a:solidFill>
                  <a:srgbClr val="0D88A7"/>
                </a:solidFill>
                <a:latin typeface="Century Gothic"/>
                <a:ea typeface="Century Gothic"/>
                <a:cs typeface="Century Gothic"/>
                <a:sym typeface="Century Gothic"/>
              </a:defRPr>
            </a:lvl4pPr>
            <a:lvl5pPr marL="0" marR="0" lvl="4" indent="0" algn="r" rtl="0">
              <a:spcBef>
                <a:spcPts val="0"/>
              </a:spcBef>
              <a:buNone/>
              <a:defRPr sz="3200" b="0" i="0" u="none">
                <a:solidFill>
                  <a:srgbClr val="0D88A7"/>
                </a:solidFill>
                <a:latin typeface="Century Gothic"/>
                <a:ea typeface="Century Gothic"/>
                <a:cs typeface="Century Gothic"/>
                <a:sym typeface="Century Gothic"/>
              </a:defRPr>
            </a:lvl5pPr>
            <a:lvl6pPr marL="0" marR="0" lvl="5" indent="0" algn="r" rtl="0">
              <a:spcBef>
                <a:spcPts val="0"/>
              </a:spcBef>
              <a:buNone/>
              <a:defRPr sz="3200" b="0" i="0" u="none">
                <a:solidFill>
                  <a:srgbClr val="0D88A7"/>
                </a:solidFill>
                <a:latin typeface="Century Gothic"/>
                <a:ea typeface="Century Gothic"/>
                <a:cs typeface="Century Gothic"/>
                <a:sym typeface="Century Gothic"/>
              </a:defRPr>
            </a:lvl6pPr>
            <a:lvl7pPr marL="0" marR="0" lvl="6" indent="0" algn="r" rtl="0">
              <a:spcBef>
                <a:spcPts val="0"/>
              </a:spcBef>
              <a:buNone/>
              <a:defRPr sz="3200" b="0" i="0" u="none">
                <a:solidFill>
                  <a:srgbClr val="0D88A7"/>
                </a:solidFill>
                <a:latin typeface="Century Gothic"/>
                <a:ea typeface="Century Gothic"/>
                <a:cs typeface="Century Gothic"/>
                <a:sym typeface="Century Gothic"/>
              </a:defRPr>
            </a:lvl7pPr>
            <a:lvl8pPr marL="0" marR="0" lvl="7" indent="0" algn="r" rtl="0">
              <a:spcBef>
                <a:spcPts val="0"/>
              </a:spcBef>
              <a:buNone/>
              <a:defRPr sz="3200" b="0" i="0" u="none">
                <a:solidFill>
                  <a:srgbClr val="0D88A7"/>
                </a:solidFill>
                <a:latin typeface="Century Gothic"/>
                <a:ea typeface="Century Gothic"/>
                <a:cs typeface="Century Gothic"/>
                <a:sym typeface="Century Gothic"/>
              </a:defRPr>
            </a:lvl8pPr>
            <a:lvl9pPr marL="0" marR="0" lvl="8" indent="0" algn="r" rtl="0">
              <a:spcBef>
                <a:spcPts val="0"/>
              </a:spcBef>
              <a:buNone/>
              <a:defRPr sz="3200" b="0" i="0" u="none">
                <a:solidFill>
                  <a:srgbClr val="0D88A7"/>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pic>
        <p:nvPicPr>
          <p:cNvPr id="184" name="Google Shape;184;p23"/>
          <p:cNvPicPr preferRelativeResize="0"/>
          <p:nvPr/>
        </p:nvPicPr>
        <p:blipFill rotWithShape="1">
          <a:blip r:embed="rId3">
            <a:alphaModFix/>
          </a:blip>
          <a:srcRect/>
          <a:stretch/>
        </p:blipFill>
        <p:spPr>
          <a:xfrm>
            <a:off x="11100043" y="5490713"/>
            <a:ext cx="1088782" cy="13629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800"/>
              <a:buFont typeface="Century Gothic"/>
              <a:buNone/>
            </a:pPr>
            <a:r>
              <a:rPr lang="en-GB"/>
              <a:t>AERO 1 GROUP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0"/>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AERODYNAMICS</a:t>
            </a:r>
            <a:endParaRPr/>
          </a:p>
        </p:txBody>
      </p:sp>
      <p:sp>
        <p:nvSpPr>
          <p:cNvPr id="285" name="Google Shape;285;p10"/>
          <p:cNvSpPr/>
          <p:nvPr/>
        </p:nvSpPr>
        <p:spPr>
          <a:xfrm>
            <a:off x="449482" y="5127585"/>
            <a:ext cx="3094298" cy="1194121"/>
          </a:xfrm>
          <a:prstGeom prst="ellipse">
            <a:avLst/>
          </a:prstGeom>
          <a:solidFill>
            <a:schemeClr val="accent1"/>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6" name="Google Shape;286;p10"/>
          <p:cNvSpPr txBox="1"/>
          <p:nvPr/>
        </p:nvSpPr>
        <p:spPr>
          <a:xfrm>
            <a:off x="1138178" y="5534629"/>
            <a:ext cx="18230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chemeClr val="lt1"/>
                </a:solidFill>
                <a:latin typeface="Century Gothic"/>
                <a:ea typeface="Century Gothic"/>
                <a:cs typeface="Century Gothic"/>
                <a:sym typeface="Century Gothic"/>
              </a:rPr>
              <a:t>Commonality</a:t>
            </a:r>
            <a:endParaRPr/>
          </a:p>
        </p:txBody>
      </p:sp>
      <p:sp>
        <p:nvSpPr>
          <p:cNvPr id="287" name="Google Shape;287;p10"/>
          <p:cNvSpPr txBox="1"/>
          <p:nvPr/>
        </p:nvSpPr>
        <p:spPr>
          <a:xfrm>
            <a:off x="3537995" y="5394763"/>
            <a:ext cx="5559706"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Both aircraft have the same wing design to reduce manufacturing and maintenance </a:t>
            </a:r>
            <a:endParaRPr sz="1800">
              <a:solidFill>
                <a:schemeClr val="lt1"/>
              </a:solidFill>
              <a:latin typeface="Century Gothic"/>
              <a:ea typeface="Century Gothic"/>
              <a:cs typeface="Century Gothic"/>
              <a:sym typeface="Century Gothic"/>
            </a:endParaRPr>
          </a:p>
        </p:txBody>
      </p:sp>
      <p:sp>
        <p:nvSpPr>
          <p:cNvPr id="288" name="Google Shape;288;p10"/>
          <p:cNvSpPr/>
          <p:nvPr/>
        </p:nvSpPr>
        <p:spPr>
          <a:xfrm>
            <a:off x="449482" y="1578014"/>
            <a:ext cx="3094298" cy="1261639"/>
          </a:xfrm>
          <a:prstGeom prst="ellipse">
            <a:avLst/>
          </a:prstGeom>
          <a:solidFill>
            <a:schemeClr val="accent1"/>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9" name="Google Shape;289;p10"/>
          <p:cNvSpPr txBox="1"/>
          <p:nvPr/>
        </p:nvSpPr>
        <p:spPr>
          <a:xfrm>
            <a:off x="964558" y="2023641"/>
            <a:ext cx="2160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Century Gothic"/>
                <a:ea typeface="Century Gothic"/>
                <a:cs typeface="Century Gothic"/>
                <a:sym typeface="Century Gothic"/>
              </a:rPr>
              <a:t>Control surfaces </a:t>
            </a:r>
            <a:endParaRPr/>
          </a:p>
        </p:txBody>
      </p:sp>
      <p:pic>
        <p:nvPicPr>
          <p:cNvPr id="290" name="Google Shape;290;p10" descr="A close up of a device&#10;&#10;Description generated with high confidence"/>
          <p:cNvPicPr preferRelativeResize="0"/>
          <p:nvPr/>
        </p:nvPicPr>
        <p:blipFill rotWithShape="1">
          <a:blip r:embed="rId3">
            <a:alphaModFix/>
          </a:blip>
          <a:srcRect/>
          <a:stretch/>
        </p:blipFill>
        <p:spPr>
          <a:xfrm>
            <a:off x="9251427" y="1528281"/>
            <a:ext cx="2418384" cy="124536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1" name="Google Shape;291;p10"/>
          <p:cNvSpPr txBox="1"/>
          <p:nvPr/>
        </p:nvSpPr>
        <p:spPr>
          <a:xfrm>
            <a:off x="3537996" y="1796964"/>
            <a:ext cx="5559706"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Ailerons sized with rolling requirements</a:t>
            </a:r>
            <a:endParaRPr/>
          </a:p>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A rolling rate of 18 degrees per second</a:t>
            </a:r>
            <a:endParaRPr/>
          </a:p>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Other control surfaces: rudder and elevator</a:t>
            </a:r>
            <a:r>
              <a:rPr lang="en-GB" sz="1800">
                <a:solidFill>
                  <a:schemeClr val="lt1"/>
                </a:solidFill>
                <a:latin typeface="Century Gothic"/>
                <a:ea typeface="Century Gothic"/>
                <a:cs typeface="Century Gothic"/>
                <a:sym typeface="Century Gothic"/>
              </a:rPr>
              <a:t> </a:t>
            </a:r>
            <a:endParaRPr/>
          </a:p>
        </p:txBody>
      </p:sp>
      <p:sp>
        <p:nvSpPr>
          <p:cNvPr id="292" name="Google Shape;292;p10"/>
          <p:cNvSpPr/>
          <p:nvPr/>
        </p:nvSpPr>
        <p:spPr>
          <a:xfrm>
            <a:off x="449481" y="3304570"/>
            <a:ext cx="3094298" cy="1194121"/>
          </a:xfrm>
          <a:prstGeom prst="ellipse">
            <a:avLst/>
          </a:prstGeom>
          <a:solidFill>
            <a:schemeClr val="accent1"/>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3" name="Google Shape;293;p10"/>
          <p:cNvSpPr txBox="1"/>
          <p:nvPr/>
        </p:nvSpPr>
        <p:spPr>
          <a:xfrm>
            <a:off x="1138178" y="3682679"/>
            <a:ext cx="18230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Century Gothic"/>
                <a:ea typeface="Century Gothic"/>
                <a:cs typeface="Century Gothic"/>
                <a:sym typeface="Century Gothic"/>
              </a:rPr>
              <a:t>Static Margin</a:t>
            </a:r>
            <a:endParaRPr/>
          </a:p>
        </p:txBody>
      </p:sp>
      <p:graphicFrame>
        <p:nvGraphicFramePr>
          <p:cNvPr id="294" name="Google Shape;294;p10"/>
          <p:cNvGraphicFramePr/>
          <p:nvPr/>
        </p:nvGraphicFramePr>
        <p:xfrm>
          <a:off x="7578260" y="3587767"/>
          <a:ext cx="3000000" cy="3000000"/>
        </p:xfrm>
        <a:graphic>
          <a:graphicData uri="http://schemas.openxmlformats.org/drawingml/2006/table">
            <a:tbl>
              <a:tblPr firstRow="1" firstCol="1" bandRow="1">
                <a:noFill/>
                <a:tableStyleId>{F81732A2-C67F-45A2-BE60-5334BFCEC8FF}</a:tableStyleId>
              </a:tblPr>
              <a:tblGrid>
                <a:gridCol w="1070650"/>
                <a:gridCol w="1104125"/>
                <a:gridCol w="1260550"/>
                <a:gridCol w="1080300"/>
              </a:tblGrid>
              <a:tr h="190500">
                <a:tc>
                  <a:txBody>
                    <a:bodyPr/>
                    <a:lstStyle/>
                    <a:p>
                      <a:pPr marL="0" marR="0" lvl="0" indent="0" algn="ctr" rtl="0">
                        <a:spcBef>
                          <a:spcPts val="0"/>
                        </a:spcBef>
                        <a:spcAft>
                          <a:spcPts val="0"/>
                        </a:spcAft>
                        <a:buNone/>
                      </a:pPr>
                      <a:r>
                        <a:rPr lang="en-GB" sz="1400" u="none" strike="noStrike" cap="none"/>
                        <a:t>Aircraft</a:t>
                      </a:r>
                      <a:endParaRPr/>
                    </a:p>
                  </a:txBody>
                  <a:tcPr marL="68575" marR="68575" marT="0" marB="0"/>
                </a:tc>
                <a:tc>
                  <a:txBody>
                    <a:bodyPr/>
                    <a:lstStyle/>
                    <a:p>
                      <a:pPr marL="0" marR="0" lvl="0" indent="0" algn="ctr" rtl="0">
                        <a:spcBef>
                          <a:spcPts val="0"/>
                        </a:spcBef>
                        <a:spcAft>
                          <a:spcPts val="0"/>
                        </a:spcAft>
                        <a:buNone/>
                      </a:pPr>
                      <a:r>
                        <a:rPr lang="en-GB" sz="1400" u="none" strike="noStrike" cap="none"/>
                        <a:t>Neutral point (m)</a:t>
                      </a:r>
                      <a:endParaRPr/>
                    </a:p>
                  </a:txBody>
                  <a:tcPr marL="68575" marR="68575" marT="0" marB="0"/>
                </a:tc>
                <a:tc>
                  <a:txBody>
                    <a:bodyPr/>
                    <a:lstStyle/>
                    <a:p>
                      <a:pPr marL="0" marR="0" lvl="0" indent="0" algn="ctr" rtl="0">
                        <a:spcBef>
                          <a:spcPts val="0"/>
                        </a:spcBef>
                        <a:spcAft>
                          <a:spcPts val="0"/>
                        </a:spcAft>
                        <a:buNone/>
                      </a:pPr>
                      <a:r>
                        <a:rPr lang="en-GB" sz="1400" u="none" strike="noStrike" cap="none"/>
                        <a:t>Centre of gravity (m)</a:t>
                      </a:r>
                      <a:endParaRPr/>
                    </a:p>
                  </a:txBody>
                  <a:tcPr marL="68575" marR="68575" marT="0" marB="0"/>
                </a:tc>
                <a:tc>
                  <a:txBody>
                    <a:bodyPr/>
                    <a:lstStyle/>
                    <a:p>
                      <a:pPr marL="0" marR="0" lvl="0" indent="0" algn="ctr" rtl="0">
                        <a:spcBef>
                          <a:spcPts val="0"/>
                        </a:spcBef>
                        <a:spcAft>
                          <a:spcPts val="0"/>
                        </a:spcAft>
                        <a:buNone/>
                      </a:pPr>
                      <a:r>
                        <a:rPr lang="en-GB" sz="1400" u="none" strike="noStrike" cap="none"/>
                        <a:t>Static Margin</a:t>
                      </a:r>
                      <a:endParaRPr/>
                    </a:p>
                  </a:txBody>
                  <a:tcPr marL="68575" marR="68575" marT="0" marB="0"/>
                </a:tc>
              </a:tr>
              <a:tr h="190500">
                <a:tc>
                  <a:txBody>
                    <a:bodyPr/>
                    <a:lstStyle/>
                    <a:p>
                      <a:pPr marL="0" marR="0" lvl="0" indent="0" algn="ctr" rtl="0">
                        <a:spcBef>
                          <a:spcPts val="0"/>
                        </a:spcBef>
                        <a:spcAft>
                          <a:spcPts val="0"/>
                        </a:spcAft>
                        <a:buNone/>
                      </a:pPr>
                      <a:r>
                        <a:rPr lang="en-GB" sz="1400" u="none" strike="noStrike" cap="none"/>
                        <a:t>80-seater</a:t>
                      </a:r>
                      <a:endParaRPr/>
                    </a:p>
                  </a:txBody>
                  <a:tcPr marL="68575" marR="68575" marT="0" marB="0"/>
                </a:tc>
                <a:tc>
                  <a:txBody>
                    <a:bodyPr/>
                    <a:lstStyle/>
                    <a:p>
                      <a:pPr marL="0" marR="0" lvl="0" indent="0" algn="ctr" rtl="0">
                        <a:spcBef>
                          <a:spcPts val="0"/>
                        </a:spcBef>
                        <a:spcAft>
                          <a:spcPts val="0"/>
                        </a:spcAft>
                        <a:buNone/>
                      </a:pPr>
                      <a:r>
                        <a:rPr lang="en-GB" sz="1400" u="none" strike="noStrike" cap="none"/>
                        <a:t>14.2</a:t>
                      </a:r>
                      <a:endParaRPr/>
                    </a:p>
                  </a:txBody>
                  <a:tcPr marL="68575" marR="68575" marT="0" marB="0"/>
                </a:tc>
                <a:tc>
                  <a:txBody>
                    <a:bodyPr/>
                    <a:lstStyle/>
                    <a:p>
                      <a:pPr marL="0" marR="0" lvl="0" indent="0" algn="ctr" rtl="0">
                        <a:spcBef>
                          <a:spcPts val="0"/>
                        </a:spcBef>
                        <a:spcAft>
                          <a:spcPts val="0"/>
                        </a:spcAft>
                        <a:buNone/>
                      </a:pPr>
                      <a:r>
                        <a:rPr lang="en-GB" sz="1400" u="none" strike="noStrike" cap="none"/>
                        <a:t>13.9</a:t>
                      </a:r>
                      <a:endParaRPr/>
                    </a:p>
                  </a:txBody>
                  <a:tcPr marL="68575" marR="68575" marT="0" marB="0"/>
                </a:tc>
                <a:tc>
                  <a:txBody>
                    <a:bodyPr/>
                    <a:lstStyle/>
                    <a:p>
                      <a:pPr marL="0" marR="0" lvl="0" indent="0" algn="ctr" rtl="0">
                        <a:spcBef>
                          <a:spcPts val="0"/>
                        </a:spcBef>
                        <a:spcAft>
                          <a:spcPts val="0"/>
                        </a:spcAft>
                        <a:buNone/>
                      </a:pPr>
                      <a:r>
                        <a:rPr lang="en-GB" sz="1400" u="none" strike="noStrike" cap="none"/>
                        <a:t>7.80-9.89%</a:t>
                      </a:r>
                      <a:endParaRPr/>
                    </a:p>
                  </a:txBody>
                  <a:tcPr marL="68575" marR="68575" marT="0" marB="0"/>
                </a:tc>
              </a:tr>
              <a:tr h="190500">
                <a:tc>
                  <a:txBody>
                    <a:bodyPr/>
                    <a:lstStyle/>
                    <a:p>
                      <a:pPr marL="0" marR="0" lvl="0" indent="0" algn="ctr" rtl="0">
                        <a:spcBef>
                          <a:spcPts val="0"/>
                        </a:spcBef>
                        <a:spcAft>
                          <a:spcPts val="0"/>
                        </a:spcAft>
                        <a:buNone/>
                      </a:pPr>
                      <a:r>
                        <a:rPr lang="en-GB" sz="1400" u="none" strike="noStrike" cap="none"/>
                        <a:t>100-seater</a:t>
                      </a:r>
                      <a:endParaRPr/>
                    </a:p>
                  </a:txBody>
                  <a:tcPr marL="68575" marR="68575" marT="0" marB="0"/>
                </a:tc>
                <a:tc>
                  <a:txBody>
                    <a:bodyPr/>
                    <a:lstStyle/>
                    <a:p>
                      <a:pPr marL="0" marR="0" lvl="0" indent="0" algn="ctr" rtl="0">
                        <a:spcBef>
                          <a:spcPts val="0"/>
                        </a:spcBef>
                        <a:spcAft>
                          <a:spcPts val="0"/>
                        </a:spcAft>
                        <a:buNone/>
                      </a:pPr>
                      <a:r>
                        <a:rPr lang="en-GB" sz="1400" u="none" strike="noStrike" cap="none"/>
                        <a:t>16.2</a:t>
                      </a:r>
                      <a:endParaRPr/>
                    </a:p>
                  </a:txBody>
                  <a:tcPr marL="68575" marR="68575" marT="0" marB="0"/>
                </a:tc>
                <a:tc>
                  <a:txBody>
                    <a:bodyPr/>
                    <a:lstStyle/>
                    <a:p>
                      <a:pPr marL="0" marR="0" lvl="0" indent="0" algn="ctr" rtl="0">
                        <a:spcBef>
                          <a:spcPts val="0"/>
                        </a:spcBef>
                        <a:spcAft>
                          <a:spcPts val="0"/>
                        </a:spcAft>
                        <a:buNone/>
                      </a:pPr>
                      <a:r>
                        <a:rPr lang="en-GB" sz="1400" u="none" strike="noStrike" cap="none"/>
                        <a:t>15.9-16</a:t>
                      </a:r>
                      <a:endParaRPr/>
                    </a:p>
                  </a:txBody>
                  <a:tcPr marL="68575" marR="68575" marT="0" marB="0"/>
                </a:tc>
                <a:tc>
                  <a:txBody>
                    <a:bodyPr/>
                    <a:lstStyle/>
                    <a:p>
                      <a:pPr marL="0" marR="0" lvl="0" indent="0" algn="ctr" rtl="0">
                        <a:spcBef>
                          <a:spcPts val="0"/>
                        </a:spcBef>
                        <a:spcAft>
                          <a:spcPts val="0"/>
                        </a:spcAft>
                        <a:buNone/>
                      </a:pPr>
                      <a:r>
                        <a:rPr lang="en-GB" sz="1400" u="none" strike="noStrike" cap="none"/>
                        <a:t>5.39-8.94%</a:t>
                      </a:r>
                      <a:endParaRPr/>
                    </a:p>
                  </a:txBody>
                  <a:tcPr marL="68575" marR="68575" marT="0" marB="0"/>
                </a:tc>
              </a:tr>
            </a:tbl>
          </a:graphicData>
        </a:graphic>
      </p:graphicFrame>
      <p:sp>
        <p:nvSpPr>
          <p:cNvPr id="295" name="Google Shape;295;p10"/>
          <p:cNvSpPr txBox="1"/>
          <p:nvPr/>
        </p:nvSpPr>
        <p:spPr>
          <a:xfrm>
            <a:off x="3537995" y="3446356"/>
            <a:ext cx="4276846"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Static margin changes for different conditions </a:t>
            </a:r>
            <a:endParaRPr sz="180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rgbClr val="000000"/>
              </a:buClr>
              <a:buSzPts val="1800"/>
              <a:buFont typeface="Arial"/>
              <a:buChar char="•"/>
            </a:pPr>
            <a:r>
              <a:rPr lang="en-GB" sz="1800">
                <a:solidFill>
                  <a:srgbClr val="000000"/>
                </a:solidFill>
                <a:latin typeface="Century Gothic"/>
                <a:ea typeface="Century Gothic"/>
                <a:cs typeface="Century Gothic"/>
                <a:sym typeface="Century Gothic"/>
              </a:rPr>
              <a:t>Biggest change in the 100-seater aircraft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62D2EF"/>
            </a:gs>
            <a:gs pos="10000">
              <a:srgbClr val="62D2EF"/>
            </a:gs>
            <a:gs pos="100000">
              <a:srgbClr val="05578D"/>
            </a:gs>
          </a:gsLst>
          <a:lin ang="6120000" scaled="0"/>
        </a:gradFill>
        <a:effectLst/>
      </p:bgPr>
    </p:bg>
    <p:spTree>
      <p:nvGrpSpPr>
        <p:cNvPr id="1" name="Shape 299"/>
        <p:cNvGrpSpPr/>
        <p:nvPr/>
      </p:nvGrpSpPr>
      <p:grpSpPr>
        <a:xfrm>
          <a:off x="0" y="0"/>
          <a:ext cx="0" cy="0"/>
          <a:chOff x="0" y="0"/>
          <a:chExt cx="0" cy="0"/>
        </a:xfrm>
      </p:grpSpPr>
      <p:sp>
        <p:nvSpPr>
          <p:cNvPr id="300" name="Google Shape;300;p11"/>
          <p:cNvSpPr/>
          <p:nvPr/>
        </p:nvSpPr>
        <p:spPr>
          <a:xfrm>
            <a:off x="0" y="0"/>
            <a:ext cx="12192000" cy="6858000"/>
          </a:xfrm>
          <a:prstGeom prst="rect">
            <a:avLst/>
          </a:prstGeom>
          <a:gradFill>
            <a:gsLst>
              <a:gs pos="0">
                <a:srgbClr val="62D2EF"/>
              </a:gs>
              <a:gs pos="10000">
                <a:srgbClr val="62D2EF"/>
              </a:gs>
              <a:gs pos="100000">
                <a:srgbClr val="05578D"/>
              </a:gs>
            </a:gsLst>
            <a:lin ang="61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1" name="Google Shape;301;p11"/>
          <p:cNvSpPr/>
          <p:nvPr/>
        </p:nvSpPr>
        <p:spPr>
          <a:xfrm>
            <a:off x="612990" y="620722"/>
            <a:ext cx="6575496" cy="5286838"/>
          </a:xfrm>
          <a:prstGeom prst="snip2DiagRect">
            <a:avLst>
              <a:gd name="adj1" fmla="val 10787"/>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02" name="Google Shape;302;p11" descr="A picture containing indoor, wall&#10;&#10;Description generated with high confidence"/>
          <p:cNvPicPr preferRelativeResize="0"/>
          <p:nvPr/>
        </p:nvPicPr>
        <p:blipFill rotWithShape="1">
          <a:blip r:embed="rId3">
            <a:alphaModFix/>
          </a:blip>
          <a:srcRect t="1026" r="-3" b="-3"/>
          <a:stretch/>
        </p:blipFill>
        <p:spPr>
          <a:xfrm>
            <a:off x="842076" y="808507"/>
            <a:ext cx="6302861" cy="4999180"/>
          </a:xfrm>
          <a:custGeom>
            <a:avLst/>
            <a:gdLst/>
            <a:ahLst/>
            <a:cxnLst/>
            <a:rect l="l" t="t" r="r" b="b"/>
            <a:pathLst>
              <a:path w="6245352" h="4956048" extrusionOk="0">
                <a:moveTo>
                  <a:pt x="534609" y="0"/>
                </a:moveTo>
                <a:lnTo>
                  <a:pt x="6245352" y="0"/>
                </a:lnTo>
                <a:lnTo>
                  <a:pt x="6245352" y="4421439"/>
                </a:lnTo>
                <a:lnTo>
                  <a:pt x="5710743" y="4956048"/>
                </a:lnTo>
                <a:lnTo>
                  <a:pt x="0" y="4956048"/>
                </a:lnTo>
                <a:lnTo>
                  <a:pt x="0" y="534609"/>
                </a:lnTo>
                <a:close/>
              </a:path>
            </a:pathLst>
          </a:custGeom>
          <a:noFill/>
          <a:ln>
            <a:noFill/>
          </a:ln>
        </p:spPr>
      </p:pic>
      <p:sp>
        <p:nvSpPr>
          <p:cNvPr id="303" name="Google Shape;303;p11"/>
          <p:cNvSpPr txBox="1">
            <a:spLocks noGrp="1"/>
          </p:cNvSpPr>
          <p:nvPr>
            <p:ph type="title"/>
          </p:nvPr>
        </p:nvSpPr>
        <p:spPr>
          <a:xfrm>
            <a:off x="7446445" y="419439"/>
            <a:ext cx="3518748" cy="11424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Century Gothic"/>
              <a:buNone/>
            </a:pPr>
            <a:r>
              <a:rPr lang="en-GB" sz="2800"/>
              <a:t>STRUCTURES FUSELAGE</a:t>
            </a:r>
            <a:endParaRPr/>
          </a:p>
        </p:txBody>
      </p:sp>
      <p:sp>
        <p:nvSpPr>
          <p:cNvPr id="304" name="Google Shape;304;p11"/>
          <p:cNvSpPr txBox="1">
            <a:spLocks noGrp="1"/>
          </p:cNvSpPr>
          <p:nvPr>
            <p:ph type="body" idx="1"/>
          </p:nvPr>
        </p:nvSpPr>
        <p:spPr>
          <a:xfrm>
            <a:off x="7273917" y="1693053"/>
            <a:ext cx="4514587" cy="4479206"/>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SzPts val="1280"/>
              <a:buChar char="▶"/>
            </a:pPr>
            <a:r>
              <a:rPr lang="en-GB" sz="1600" b="1">
                <a:solidFill>
                  <a:srgbClr val="000000"/>
                </a:solidFill>
              </a:rPr>
              <a:t>Stringers, Skin, Frames, Cabin floor, Engine pylon, Landing Gear</a:t>
            </a:r>
            <a:endParaRPr sz="1600" b="1">
              <a:solidFill>
                <a:srgbClr val="000000"/>
              </a:solidFill>
            </a:endParaRPr>
          </a:p>
          <a:p>
            <a:pPr marL="0" lvl="0" indent="0" algn="l" rtl="0">
              <a:lnSpc>
                <a:spcPct val="90000"/>
              </a:lnSpc>
              <a:spcBef>
                <a:spcPts val="920"/>
              </a:spcBef>
              <a:spcAft>
                <a:spcPts val="0"/>
              </a:spcAft>
              <a:buSzPts val="1280"/>
              <a:buNone/>
            </a:pPr>
            <a:endParaRPr sz="1600" b="1">
              <a:solidFill>
                <a:srgbClr val="000000"/>
              </a:solidFill>
            </a:endParaRPr>
          </a:p>
          <a:p>
            <a:pPr marL="285750" lvl="0" indent="-285750" algn="l" rtl="0">
              <a:lnSpc>
                <a:spcPct val="90000"/>
              </a:lnSpc>
              <a:spcBef>
                <a:spcPts val="920"/>
              </a:spcBef>
              <a:spcAft>
                <a:spcPts val="0"/>
              </a:spcAft>
              <a:buSzPts val="1280"/>
              <a:buChar char="▶"/>
            </a:pPr>
            <a:r>
              <a:rPr lang="en-GB" sz="1600" b="1">
                <a:solidFill>
                  <a:srgbClr val="000000"/>
                </a:solidFill>
              </a:rPr>
              <a:t>Design procedure</a:t>
            </a:r>
            <a:endParaRPr/>
          </a:p>
          <a:p>
            <a:pPr marL="0" lvl="0" indent="0" algn="l" rtl="0">
              <a:lnSpc>
                <a:spcPct val="90000"/>
              </a:lnSpc>
              <a:spcBef>
                <a:spcPts val="920"/>
              </a:spcBef>
              <a:spcAft>
                <a:spcPts val="0"/>
              </a:spcAft>
              <a:buSzPts val="1280"/>
              <a:buNone/>
            </a:pPr>
            <a:endParaRPr sz="1600" b="1">
              <a:solidFill>
                <a:srgbClr val="000000"/>
              </a:solidFill>
            </a:endParaRPr>
          </a:p>
          <a:p>
            <a:pPr marL="285750" lvl="0" indent="-285750" algn="l" rtl="0">
              <a:lnSpc>
                <a:spcPct val="90000"/>
              </a:lnSpc>
              <a:spcBef>
                <a:spcPts val="920"/>
              </a:spcBef>
              <a:spcAft>
                <a:spcPts val="0"/>
              </a:spcAft>
              <a:buSzPts val="1280"/>
              <a:buChar char="▶"/>
            </a:pPr>
            <a:r>
              <a:rPr lang="en-GB" sz="1600" b="1">
                <a:solidFill>
                  <a:srgbClr val="000000"/>
                </a:solidFill>
              </a:rPr>
              <a:t>FOS 1.5 * 2.56 (V-N Diagram)</a:t>
            </a:r>
            <a:endParaRPr/>
          </a:p>
          <a:p>
            <a:pPr marL="0" lvl="0" indent="0" algn="l" rtl="0">
              <a:lnSpc>
                <a:spcPct val="90000"/>
              </a:lnSpc>
              <a:spcBef>
                <a:spcPts val="920"/>
              </a:spcBef>
              <a:spcAft>
                <a:spcPts val="0"/>
              </a:spcAft>
              <a:buSzPts val="1280"/>
              <a:buNone/>
            </a:pPr>
            <a:endParaRPr sz="1600" b="1">
              <a:solidFill>
                <a:srgbClr val="000000"/>
              </a:solidFill>
            </a:endParaRPr>
          </a:p>
          <a:p>
            <a:pPr marL="285750" lvl="0" indent="-285750" algn="l" rtl="0">
              <a:lnSpc>
                <a:spcPct val="90000"/>
              </a:lnSpc>
              <a:spcBef>
                <a:spcPts val="920"/>
              </a:spcBef>
              <a:spcAft>
                <a:spcPts val="0"/>
              </a:spcAft>
              <a:buSzPts val="1280"/>
              <a:buChar char="▶"/>
            </a:pPr>
            <a:r>
              <a:rPr lang="en-GB" sz="1600" b="1">
                <a:solidFill>
                  <a:srgbClr val="000000"/>
                </a:solidFill>
              </a:rPr>
              <a:t>Commonality: Frame and Stringer Shape, wing box and engine pylon</a:t>
            </a:r>
            <a:endParaRPr/>
          </a:p>
          <a:p>
            <a:pPr marL="0" lvl="0" indent="0" algn="l" rtl="0">
              <a:lnSpc>
                <a:spcPct val="90000"/>
              </a:lnSpc>
              <a:spcBef>
                <a:spcPts val="920"/>
              </a:spcBef>
              <a:spcAft>
                <a:spcPts val="0"/>
              </a:spcAft>
              <a:buSzPts val="1280"/>
              <a:buNone/>
            </a:pPr>
            <a:endParaRPr sz="1600" b="1">
              <a:solidFill>
                <a:srgbClr val="000000"/>
              </a:solidFill>
            </a:endParaRPr>
          </a:p>
          <a:p>
            <a:pPr marL="285750" lvl="0" indent="-285750" algn="l" rtl="0">
              <a:lnSpc>
                <a:spcPct val="90000"/>
              </a:lnSpc>
              <a:spcBef>
                <a:spcPts val="920"/>
              </a:spcBef>
              <a:spcAft>
                <a:spcPts val="0"/>
              </a:spcAft>
              <a:buSzPts val="1280"/>
              <a:buChar char="▶"/>
            </a:pPr>
            <a:r>
              <a:rPr lang="en-GB" sz="1600" b="1">
                <a:solidFill>
                  <a:srgbClr val="000000"/>
                </a:solidFill>
              </a:rPr>
              <a:t>Reduced weight</a:t>
            </a:r>
            <a:endParaRPr/>
          </a:p>
          <a:p>
            <a:pPr marL="0" lvl="0" indent="0" algn="l" rtl="0">
              <a:lnSpc>
                <a:spcPct val="90000"/>
              </a:lnSpc>
              <a:spcBef>
                <a:spcPts val="920"/>
              </a:spcBef>
              <a:spcAft>
                <a:spcPts val="0"/>
              </a:spcAft>
              <a:buSzPts val="1280"/>
              <a:buNone/>
            </a:pPr>
            <a:endParaRPr sz="1600" b="1">
              <a:solidFill>
                <a:srgbClr val="000000"/>
              </a:solidFill>
            </a:endParaRPr>
          </a:p>
          <a:p>
            <a:pPr marL="285750" lvl="0" indent="-285750" algn="l" rtl="0">
              <a:lnSpc>
                <a:spcPct val="90000"/>
              </a:lnSpc>
              <a:spcBef>
                <a:spcPts val="920"/>
              </a:spcBef>
              <a:spcAft>
                <a:spcPts val="0"/>
              </a:spcAft>
              <a:buSzPts val="1280"/>
              <a:buChar char="▶"/>
            </a:pPr>
            <a:r>
              <a:rPr lang="en-GB" sz="1600" b="1">
                <a:solidFill>
                  <a:srgbClr val="000000"/>
                </a:solidFill>
              </a:rPr>
              <a:t>30.2 year life cycle (3 flights a day target)</a:t>
            </a:r>
            <a:endParaRPr/>
          </a:p>
          <a:p>
            <a:pPr marL="285750" lvl="0" indent="-234950" algn="l" rtl="0">
              <a:lnSpc>
                <a:spcPct val="90000"/>
              </a:lnSpc>
              <a:spcBef>
                <a:spcPts val="800"/>
              </a:spcBef>
              <a:spcAft>
                <a:spcPts val="0"/>
              </a:spcAft>
              <a:buSzPts val="800"/>
              <a:buNone/>
            </a:pPr>
            <a:endParaRPr sz="1000"/>
          </a:p>
          <a:p>
            <a:pPr marL="285750" lvl="0" indent="-234950" algn="l" rtl="0">
              <a:lnSpc>
                <a:spcPct val="90000"/>
              </a:lnSpc>
              <a:spcBef>
                <a:spcPts val="800"/>
              </a:spcBef>
              <a:spcAft>
                <a:spcPts val="0"/>
              </a:spcAft>
              <a:buSzPts val="800"/>
              <a:buNone/>
            </a:pPr>
            <a:endParaRPr sz="1000"/>
          </a:p>
        </p:txBody>
      </p:sp>
      <p:pic>
        <p:nvPicPr>
          <p:cNvPr id="305" name="Google Shape;305;p11"/>
          <p:cNvPicPr preferRelativeResize="0"/>
          <p:nvPr/>
        </p:nvPicPr>
        <p:blipFill rotWithShape="1">
          <a:blip r:embed="rId4">
            <a:alphaModFix/>
          </a:blip>
          <a:srcRect/>
          <a:stretch/>
        </p:blipFill>
        <p:spPr>
          <a:xfrm>
            <a:off x="9633527" y="0"/>
            <a:ext cx="2558473" cy="808507"/>
          </a:xfrm>
          <a:prstGeom prst="rect">
            <a:avLst/>
          </a:prstGeom>
          <a:noFill/>
          <a:ln>
            <a:noFill/>
          </a:ln>
        </p:spPr>
      </p:pic>
      <p:pic>
        <p:nvPicPr>
          <p:cNvPr id="306" name="Google Shape;306;p11"/>
          <p:cNvPicPr preferRelativeResize="0"/>
          <p:nvPr/>
        </p:nvPicPr>
        <p:blipFill rotWithShape="1">
          <a:blip r:embed="rId5">
            <a:alphaModFix/>
          </a:blip>
          <a:srcRect/>
          <a:stretch/>
        </p:blipFill>
        <p:spPr>
          <a:xfrm>
            <a:off x="11096597" y="5490712"/>
            <a:ext cx="1092228" cy="1367287"/>
          </a:xfrm>
          <a:prstGeom prst="rect">
            <a:avLst/>
          </a:prstGeom>
          <a:noFill/>
          <a:ln>
            <a:noFill/>
          </a:ln>
        </p:spPr>
      </p:pic>
      <p:pic>
        <p:nvPicPr>
          <p:cNvPr id="307" name="Google Shape;307;p11" descr="A close up of a map&#10;&#10;Description generated with high confidence"/>
          <p:cNvPicPr preferRelativeResize="0"/>
          <p:nvPr/>
        </p:nvPicPr>
        <p:blipFill rotWithShape="1">
          <a:blip r:embed="rId6">
            <a:alphaModFix/>
          </a:blip>
          <a:srcRect t="-5357" b="1932"/>
          <a:stretch/>
        </p:blipFill>
        <p:spPr>
          <a:xfrm>
            <a:off x="2436524" y="4476548"/>
            <a:ext cx="2400870" cy="20283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62D2EF"/>
            </a:gs>
            <a:gs pos="10000">
              <a:srgbClr val="62D2EF"/>
            </a:gs>
            <a:gs pos="100000">
              <a:srgbClr val="05578D"/>
            </a:gs>
          </a:gsLst>
          <a:lin ang="6120000" scaled="0"/>
        </a:gradFill>
        <a:effectLst/>
      </p:bgPr>
    </p:bg>
    <p:spTree>
      <p:nvGrpSpPr>
        <p:cNvPr id="1" name="Shape 311"/>
        <p:cNvGrpSpPr/>
        <p:nvPr/>
      </p:nvGrpSpPr>
      <p:grpSpPr>
        <a:xfrm>
          <a:off x="0" y="0"/>
          <a:ext cx="0" cy="0"/>
          <a:chOff x="0" y="0"/>
          <a:chExt cx="0" cy="0"/>
        </a:xfrm>
      </p:grpSpPr>
      <p:sp>
        <p:nvSpPr>
          <p:cNvPr id="312" name="Google Shape;312;p12"/>
          <p:cNvSpPr/>
          <p:nvPr/>
        </p:nvSpPr>
        <p:spPr>
          <a:xfrm>
            <a:off x="0" y="0"/>
            <a:ext cx="12192000" cy="6858000"/>
          </a:xfrm>
          <a:prstGeom prst="rect">
            <a:avLst/>
          </a:prstGeom>
          <a:gradFill>
            <a:gsLst>
              <a:gs pos="0">
                <a:srgbClr val="62D2EF"/>
              </a:gs>
              <a:gs pos="10000">
                <a:srgbClr val="62D2EF"/>
              </a:gs>
              <a:gs pos="100000">
                <a:srgbClr val="05578D"/>
              </a:gs>
            </a:gsLst>
            <a:lin ang="61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3" name="Google Shape;313;p12"/>
          <p:cNvSpPr/>
          <p:nvPr/>
        </p:nvSpPr>
        <p:spPr>
          <a:xfrm>
            <a:off x="634000" y="620722"/>
            <a:ext cx="6575496" cy="5286838"/>
          </a:xfrm>
          <a:prstGeom prst="snip2DiagRect">
            <a:avLst>
              <a:gd name="adj1" fmla="val 10787"/>
              <a:gd name="adj2" fmla="val 0"/>
            </a:avLst>
          </a:prstGeom>
          <a:solidFill>
            <a:srgbClr val="FFFFFF"/>
          </a:solidFill>
          <a:ln w="15875" cap="rnd" cmpd="sng">
            <a:solidFill>
              <a:srgbClr val="ACE9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4" name="Google Shape;314;p12"/>
          <p:cNvSpPr/>
          <p:nvPr/>
        </p:nvSpPr>
        <p:spPr>
          <a:xfrm flipH="1">
            <a:off x="795900" y="794540"/>
            <a:ext cx="3307944" cy="2384634"/>
          </a:xfrm>
          <a:prstGeom prst="snip1Rect">
            <a:avLst>
              <a:gd name="adj" fmla="val 21437"/>
            </a:avLst>
          </a:prstGeom>
          <a:solidFill>
            <a:srgbClr val="FFFFFF"/>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5" name="Google Shape;315;p12"/>
          <p:cNvSpPr/>
          <p:nvPr/>
        </p:nvSpPr>
        <p:spPr>
          <a:xfrm rot="10800000" flipH="1">
            <a:off x="4261003" y="3344574"/>
            <a:ext cx="2783421" cy="2397589"/>
          </a:xfrm>
          <a:prstGeom prst="snip1Rect">
            <a:avLst>
              <a:gd name="adj" fmla="val 21522"/>
            </a:avLst>
          </a:prstGeom>
          <a:solidFill>
            <a:srgbClr val="FFFFFF"/>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6" name="Google Shape;316;p12"/>
          <p:cNvSpPr/>
          <p:nvPr/>
        </p:nvSpPr>
        <p:spPr>
          <a:xfrm rot="10800000" flipH="1">
            <a:off x="4261003" y="792752"/>
            <a:ext cx="2783421" cy="2397591"/>
          </a:xfrm>
          <a:prstGeom prst="snip1Rect">
            <a:avLst>
              <a:gd name="adj" fmla="val 0"/>
            </a:avLst>
          </a:prstGeom>
          <a:solidFill>
            <a:srgbClr val="FFFFFF"/>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17" name="Google Shape;317;p12" descr="A screenshot of a map&#10;&#10;Description generated with high confidence"/>
          <p:cNvPicPr preferRelativeResize="0"/>
          <p:nvPr/>
        </p:nvPicPr>
        <p:blipFill rotWithShape="1">
          <a:blip r:embed="rId3">
            <a:alphaModFix/>
          </a:blip>
          <a:srcRect l="6041" t="18421" r="9039" b="16446"/>
          <a:stretch/>
        </p:blipFill>
        <p:spPr>
          <a:xfrm>
            <a:off x="4337632" y="3429000"/>
            <a:ext cx="2683204" cy="2157992"/>
          </a:xfrm>
          <a:custGeom>
            <a:avLst/>
            <a:gdLst/>
            <a:ahLst/>
            <a:cxnLst/>
            <a:rect l="l" t="t" r="r" b="b"/>
            <a:pathLst>
              <a:path w="2370673" h="1923111" extrusionOk="0">
                <a:moveTo>
                  <a:pt x="0" y="0"/>
                </a:moveTo>
                <a:lnTo>
                  <a:pt x="2370673" y="0"/>
                </a:lnTo>
                <a:lnTo>
                  <a:pt x="2370673" y="1556375"/>
                </a:lnTo>
                <a:lnTo>
                  <a:pt x="2003937" y="1923111"/>
                </a:lnTo>
                <a:lnTo>
                  <a:pt x="0" y="1923111"/>
                </a:lnTo>
                <a:close/>
              </a:path>
            </a:pathLst>
          </a:custGeom>
          <a:noFill/>
          <a:ln>
            <a:noFill/>
          </a:ln>
        </p:spPr>
      </p:pic>
      <p:pic>
        <p:nvPicPr>
          <p:cNvPr id="318" name="Google Shape;318;p12" descr="A close up of an airplane&#10;&#10;Description generated with high confidence"/>
          <p:cNvPicPr preferRelativeResize="0"/>
          <p:nvPr/>
        </p:nvPicPr>
        <p:blipFill rotWithShape="1">
          <a:blip r:embed="rId4">
            <a:alphaModFix/>
          </a:blip>
          <a:srcRect t="1" b="5256"/>
          <a:stretch/>
        </p:blipFill>
        <p:spPr>
          <a:xfrm>
            <a:off x="927937" y="883854"/>
            <a:ext cx="3096519" cy="2321717"/>
          </a:xfrm>
          <a:custGeom>
            <a:avLst/>
            <a:gdLst/>
            <a:ahLst/>
            <a:cxnLst/>
            <a:rect l="l" t="t" r="r" b="b"/>
            <a:pathLst>
              <a:path w="2852928" h="1938921" extrusionOk="0">
                <a:moveTo>
                  <a:pt x="377025" y="0"/>
                </a:moveTo>
                <a:lnTo>
                  <a:pt x="2852928" y="0"/>
                </a:lnTo>
                <a:lnTo>
                  <a:pt x="2852928" y="1938921"/>
                </a:lnTo>
                <a:lnTo>
                  <a:pt x="0" y="1938921"/>
                </a:lnTo>
                <a:lnTo>
                  <a:pt x="0" y="377025"/>
                </a:lnTo>
                <a:close/>
              </a:path>
            </a:pathLst>
          </a:custGeom>
          <a:noFill/>
          <a:ln>
            <a:noFill/>
          </a:ln>
        </p:spPr>
      </p:pic>
      <p:sp>
        <p:nvSpPr>
          <p:cNvPr id="319" name="Google Shape;319;p12"/>
          <p:cNvSpPr/>
          <p:nvPr/>
        </p:nvSpPr>
        <p:spPr>
          <a:xfrm rot="10800000" flipH="1">
            <a:off x="795900" y="3344573"/>
            <a:ext cx="3307943" cy="2397588"/>
          </a:xfrm>
          <a:prstGeom prst="snip1Rect">
            <a:avLst>
              <a:gd name="adj" fmla="val 0"/>
            </a:avLst>
          </a:prstGeom>
          <a:solidFill>
            <a:srgbClr val="FFFFFF"/>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20" name="Google Shape;320;p12" descr="A picture containing sky, plane, airplane, outdoor&#10;&#10;Description generated with very high confidence"/>
          <p:cNvPicPr preferRelativeResize="0"/>
          <p:nvPr/>
        </p:nvPicPr>
        <p:blipFill rotWithShape="1">
          <a:blip r:embed="rId5">
            <a:alphaModFix/>
          </a:blip>
          <a:srcRect/>
          <a:stretch/>
        </p:blipFill>
        <p:spPr>
          <a:xfrm>
            <a:off x="948176" y="3407338"/>
            <a:ext cx="3046939" cy="2059814"/>
          </a:xfrm>
          <a:prstGeom prst="rect">
            <a:avLst/>
          </a:prstGeom>
          <a:noFill/>
          <a:ln>
            <a:noFill/>
          </a:ln>
        </p:spPr>
      </p:pic>
      <p:pic>
        <p:nvPicPr>
          <p:cNvPr id="321" name="Google Shape;321;p12" descr="A close up of a white background&#10;&#10;Description generated with medium confidence"/>
          <p:cNvPicPr preferRelativeResize="0"/>
          <p:nvPr/>
        </p:nvPicPr>
        <p:blipFill rotWithShape="1">
          <a:blip r:embed="rId6">
            <a:alphaModFix/>
          </a:blip>
          <a:srcRect/>
          <a:stretch/>
        </p:blipFill>
        <p:spPr>
          <a:xfrm>
            <a:off x="4318393" y="840782"/>
            <a:ext cx="2615279" cy="2292149"/>
          </a:xfrm>
          <a:prstGeom prst="rect">
            <a:avLst/>
          </a:prstGeom>
          <a:noFill/>
          <a:ln>
            <a:noFill/>
          </a:ln>
        </p:spPr>
      </p:pic>
      <p:grpSp>
        <p:nvGrpSpPr>
          <p:cNvPr id="322" name="Google Shape;322;p12"/>
          <p:cNvGrpSpPr/>
          <p:nvPr/>
        </p:nvGrpSpPr>
        <p:grpSpPr>
          <a:xfrm>
            <a:off x="10292292" y="3528482"/>
            <a:ext cx="1896536" cy="2218267"/>
            <a:chOff x="10292292" y="2963333"/>
            <a:chExt cx="1896536" cy="2218267"/>
          </a:xfrm>
        </p:grpSpPr>
        <p:cxnSp>
          <p:nvCxnSpPr>
            <p:cNvPr id="323" name="Google Shape;323;p12"/>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324" name="Google Shape;324;p12"/>
            <p:cNvCxnSpPr/>
            <p:nvPr/>
          </p:nvCxnSpPr>
          <p:spPr>
            <a:xfrm flipH="1">
              <a:off x="10699485" y="3190344"/>
              <a:ext cx="1489342" cy="1489341"/>
            </a:xfrm>
            <a:prstGeom prst="straightConnector1">
              <a:avLst/>
            </a:prstGeom>
            <a:noFill/>
            <a:ln w="9525" cap="flat" cmpd="sng">
              <a:solidFill>
                <a:schemeClr val="lt1"/>
              </a:solidFill>
              <a:prstDash val="solid"/>
              <a:round/>
              <a:headEnd type="none" w="sm" len="sm"/>
              <a:tailEnd type="none" w="sm" len="sm"/>
            </a:ln>
          </p:spPr>
        </p:cxnSp>
        <p:cxnSp>
          <p:nvCxnSpPr>
            <p:cNvPr id="325" name="Google Shape;325;p12"/>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326" name="Google Shape;326;p12"/>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327" name="Google Shape;327;p12"/>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328" name="Google Shape;328;p12"/>
          <p:cNvSpPr txBox="1">
            <a:spLocks noGrp="1"/>
          </p:cNvSpPr>
          <p:nvPr>
            <p:ph type="title"/>
          </p:nvPr>
        </p:nvSpPr>
        <p:spPr>
          <a:xfrm>
            <a:off x="7576278" y="522947"/>
            <a:ext cx="4437617" cy="11424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Century Gothic"/>
              <a:buNone/>
            </a:pPr>
            <a:r>
              <a:rPr lang="en-GB" sz="2800"/>
              <a:t>WING STRUCTURAL DEVELOPMENT</a:t>
            </a:r>
            <a:endParaRPr/>
          </a:p>
        </p:txBody>
      </p:sp>
      <p:sp>
        <p:nvSpPr>
          <p:cNvPr id="329" name="Google Shape;329;p12"/>
          <p:cNvSpPr txBox="1">
            <a:spLocks noGrp="1"/>
          </p:cNvSpPr>
          <p:nvPr>
            <p:ph type="body" idx="1"/>
          </p:nvPr>
        </p:nvSpPr>
        <p:spPr>
          <a:xfrm>
            <a:off x="7307798" y="1582555"/>
            <a:ext cx="4597240" cy="432871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80000"/>
              <a:buNone/>
            </a:pPr>
            <a:endParaRPr sz="1600"/>
          </a:p>
          <a:p>
            <a:pPr marL="285750" lvl="0" indent="-285750" algn="l" rtl="0">
              <a:spcBef>
                <a:spcPts val="896"/>
              </a:spcBef>
              <a:spcAft>
                <a:spcPts val="0"/>
              </a:spcAft>
              <a:buSzPct val="80000"/>
              <a:buChar char="▶"/>
            </a:pPr>
            <a:r>
              <a:rPr lang="en-GB" sz="1600" b="1">
                <a:solidFill>
                  <a:srgbClr val="000000"/>
                </a:solidFill>
              </a:rPr>
              <a:t>Design Development 1-</a:t>
            </a:r>
            <a:r>
              <a:rPr lang="en-GB" sz="1600">
                <a:solidFill>
                  <a:srgbClr val="000000"/>
                </a:solidFill>
              </a:rPr>
              <a:t> Stringers and skin idealized as Boom areas to size upper and lower skin panels.</a:t>
            </a:r>
            <a:endParaRPr/>
          </a:p>
          <a:p>
            <a:pPr marL="285750" lvl="0" indent="-285750" algn="l" rtl="0">
              <a:spcBef>
                <a:spcPts val="896"/>
              </a:spcBef>
              <a:spcAft>
                <a:spcPts val="0"/>
              </a:spcAft>
              <a:buSzPct val="80000"/>
              <a:buChar char="▶"/>
            </a:pPr>
            <a:r>
              <a:rPr lang="en-GB" sz="1600">
                <a:solidFill>
                  <a:srgbClr val="000000"/>
                </a:solidFill>
              </a:rPr>
              <a:t>Tapered wing box and integrally machined members reinforced by stiffeners.</a:t>
            </a:r>
            <a:endParaRPr/>
          </a:p>
          <a:p>
            <a:pPr marL="285750" lvl="0" indent="-285750" algn="l" rtl="0">
              <a:spcBef>
                <a:spcPts val="896"/>
              </a:spcBef>
              <a:spcAft>
                <a:spcPts val="0"/>
              </a:spcAft>
              <a:buSzPct val="80000"/>
              <a:buChar char="▶"/>
            </a:pPr>
            <a:r>
              <a:rPr lang="en-GB" sz="1600">
                <a:solidFill>
                  <a:srgbClr val="000000"/>
                </a:solidFill>
              </a:rPr>
              <a:t>Arrangement allows for early detection of structural defects. </a:t>
            </a:r>
            <a:endParaRPr/>
          </a:p>
          <a:p>
            <a:pPr marL="285750" lvl="0" indent="-285750" algn="l" rtl="0">
              <a:spcBef>
                <a:spcPts val="896"/>
              </a:spcBef>
              <a:spcAft>
                <a:spcPts val="0"/>
              </a:spcAft>
              <a:buSzPct val="80000"/>
              <a:buChar char="▶"/>
            </a:pPr>
            <a:r>
              <a:rPr lang="en-GB" sz="1600" b="1">
                <a:solidFill>
                  <a:srgbClr val="000000"/>
                </a:solidFill>
              </a:rPr>
              <a:t>Design Development 2 </a:t>
            </a:r>
            <a:r>
              <a:rPr lang="en-GB" sz="1600">
                <a:solidFill>
                  <a:srgbClr val="000000"/>
                </a:solidFill>
              </a:rPr>
              <a:t>– Rib spacing and rib orientation.  </a:t>
            </a:r>
            <a:endParaRPr/>
          </a:p>
          <a:p>
            <a:pPr marL="285750" lvl="0" indent="-285750" algn="l" rtl="0">
              <a:spcBef>
                <a:spcPts val="896"/>
              </a:spcBef>
              <a:spcAft>
                <a:spcPts val="0"/>
              </a:spcAft>
              <a:buSzPct val="80000"/>
              <a:buChar char="▶"/>
            </a:pPr>
            <a:r>
              <a:rPr lang="en-GB" sz="1600" b="1">
                <a:solidFill>
                  <a:srgbClr val="000000"/>
                </a:solidFill>
              </a:rPr>
              <a:t>Design Development 3 </a:t>
            </a:r>
            <a:r>
              <a:rPr lang="en-GB" sz="1600">
                <a:solidFill>
                  <a:srgbClr val="000000"/>
                </a:solidFill>
              </a:rPr>
              <a:t>-Wing Box layout and attachment mechanism conform to CS25.571 requirements.</a:t>
            </a:r>
            <a:endParaRPr/>
          </a:p>
          <a:p>
            <a:pPr marL="285750" lvl="0" indent="-285750" algn="l" rtl="0">
              <a:spcBef>
                <a:spcPts val="896"/>
              </a:spcBef>
              <a:spcAft>
                <a:spcPts val="0"/>
              </a:spcAft>
              <a:buSzPct val="80000"/>
              <a:buChar char="▶"/>
            </a:pPr>
            <a:r>
              <a:rPr lang="en-GB" sz="1600">
                <a:solidFill>
                  <a:srgbClr val="000000"/>
                </a:solidFill>
              </a:rPr>
              <a:t>Overall wing is similar in layout, engine location and internal member orientation to the MA700 and Q400.</a:t>
            </a:r>
            <a:r>
              <a:rPr lang="en-GB" sz="1400" b="1">
                <a:solidFill>
                  <a:srgbClr val="000000"/>
                </a:solidFill>
              </a:rPr>
              <a:t> </a:t>
            </a:r>
            <a:endParaRPr/>
          </a:p>
          <a:p>
            <a:pPr marL="285750" lvl="0" indent="-219964" algn="l" rtl="0">
              <a:spcBef>
                <a:spcPts val="859"/>
              </a:spcBef>
              <a:spcAft>
                <a:spcPts val="0"/>
              </a:spcAft>
              <a:buSzPct val="80000"/>
              <a:buNone/>
            </a:pPr>
            <a:endParaRPr sz="1400" b="1"/>
          </a:p>
        </p:txBody>
      </p:sp>
      <p:pic>
        <p:nvPicPr>
          <p:cNvPr id="330" name="Google Shape;330;p12"/>
          <p:cNvPicPr preferRelativeResize="0"/>
          <p:nvPr/>
        </p:nvPicPr>
        <p:blipFill rotWithShape="1">
          <a:blip r:embed="rId7">
            <a:alphaModFix/>
          </a:blip>
          <a:srcRect/>
          <a:stretch/>
        </p:blipFill>
        <p:spPr>
          <a:xfrm>
            <a:off x="9652000" y="0"/>
            <a:ext cx="2540000" cy="802669"/>
          </a:xfrm>
          <a:prstGeom prst="rect">
            <a:avLst/>
          </a:prstGeom>
          <a:noFill/>
          <a:ln>
            <a:noFill/>
          </a:ln>
        </p:spPr>
      </p:pic>
      <p:pic>
        <p:nvPicPr>
          <p:cNvPr id="331" name="Google Shape;331;p12"/>
          <p:cNvPicPr preferRelativeResize="0"/>
          <p:nvPr/>
        </p:nvPicPr>
        <p:blipFill rotWithShape="1">
          <a:blip r:embed="rId8">
            <a:alphaModFix/>
          </a:blip>
          <a:srcRect/>
          <a:stretch/>
        </p:blipFill>
        <p:spPr>
          <a:xfrm>
            <a:off x="11100043" y="5490713"/>
            <a:ext cx="1088782" cy="1362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3"/>
          <p:cNvPicPr preferRelativeResize="0"/>
          <p:nvPr/>
        </p:nvPicPr>
        <p:blipFill rotWithShape="1">
          <a:blip r:embed="rId3">
            <a:alphaModFix/>
          </a:blip>
          <a:srcRect/>
          <a:stretch/>
        </p:blipFill>
        <p:spPr>
          <a:xfrm>
            <a:off x="127276" y="76435"/>
            <a:ext cx="5934126" cy="4465430"/>
          </a:xfrm>
          <a:prstGeom prst="rect">
            <a:avLst/>
          </a:prstGeom>
          <a:noFill/>
          <a:ln>
            <a:noFill/>
          </a:ln>
        </p:spPr>
      </p:pic>
      <p:sp>
        <p:nvSpPr>
          <p:cNvPr id="337" name="Google Shape;337;p13"/>
          <p:cNvSpPr txBox="1">
            <a:spLocks noGrp="1"/>
          </p:cNvSpPr>
          <p:nvPr>
            <p:ph type="title"/>
          </p:nvPr>
        </p:nvSpPr>
        <p:spPr>
          <a:xfrm>
            <a:off x="1892438" y="0"/>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PROPULSION</a:t>
            </a:r>
            <a:endParaRPr/>
          </a:p>
        </p:txBody>
      </p:sp>
      <p:sp>
        <p:nvSpPr>
          <p:cNvPr id="338" name="Google Shape;338;p13"/>
          <p:cNvSpPr txBox="1">
            <a:spLocks noGrp="1"/>
          </p:cNvSpPr>
          <p:nvPr>
            <p:ph type="body" idx="1"/>
          </p:nvPr>
        </p:nvSpPr>
        <p:spPr>
          <a:xfrm>
            <a:off x="5618662" y="-948906"/>
            <a:ext cx="6515831" cy="5237018"/>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600"/>
              <a:buChar char="▶"/>
            </a:pPr>
            <a:r>
              <a:rPr lang="en-GB" b="1">
                <a:solidFill>
                  <a:srgbClr val="000000"/>
                </a:solidFill>
              </a:rPr>
              <a:t>Turboprop derived from Pratt &amp; Whitney PW1900G Geared Turbofan</a:t>
            </a:r>
            <a:endParaRPr/>
          </a:p>
          <a:p>
            <a:pPr marL="1028700" lvl="2" indent="-285750" algn="l" rtl="0">
              <a:spcBef>
                <a:spcPts val="960"/>
              </a:spcBef>
              <a:spcAft>
                <a:spcPts val="0"/>
              </a:spcAft>
              <a:buSzPts val="1440"/>
              <a:buChar char="▶"/>
            </a:pPr>
            <a:r>
              <a:rPr lang="en-GB" sz="1800" b="1">
                <a:solidFill>
                  <a:srgbClr val="000000"/>
                </a:solidFill>
              </a:rPr>
              <a:t>High fuel efficiency – main requirement</a:t>
            </a:r>
            <a:endParaRPr/>
          </a:p>
          <a:p>
            <a:pPr marL="1028700" lvl="2" indent="-285750" algn="l" rtl="0">
              <a:spcBef>
                <a:spcPts val="960"/>
              </a:spcBef>
              <a:spcAft>
                <a:spcPts val="0"/>
              </a:spcAft>
              <a:buSzPts val="1440"/>
              <a:buChar char="▶"/>
            </a:pPr>
            <a:r>
              <a:rPr lang="en-GB" sz="1800" b="1">
                <a:solidFill>
                  <a:srgbClr val="000000"/>
                </a:solidFill>
              </a:rPr>
              <a:t>Best fuel efficiency in 1000G series</a:t>
            </a:r>
            <a:endParaRPr/>
          </a:p>
          <a:p>
            <a:pPr marL="1028700" lvl="2" indent="-285750" algn="l" rtl="0">
              <a:spcBef>
                <a:spcPts val="960"/>
              </a:spcBef>
              <a:spcAft>
                <a:spcPts val="0"/>
              </a:spcAft>
              <a:buSzPts val="1440"/>
              <a:buChar char="▶"/>
            </a:pPr>
            <a:r>
              <a:rPr lang="en-GB" sz="1800" b="1">
                <a:solidFill>
                  <a:srgbClr val="000000"/>
                </a:solidFill>
              </a:rPr>
              <a:t>95kN static thrust</a:t>
            </a:r>
            <a:endParaRPr/>
          </a:p>
          <a:p>
            <a:pPr marL="1028700" lvl="2" indent="-285750" algn="l" rtl="0">
              <a:spcBef>
                <a:spcPts val="960"/>
              </a:spcBef>
              <a:spcAft>
                <a:spcPts val="0"/>
              </a:spcAft>
              <a:buSzPts val="1440"/>
              <a:buChar char="▶"/>
            </a:pPr>
            <a:r>
              <a:rPr lang="en-GB" sz="1800" b="1">
                <a:solidFill>
                  <a:srgbClr val="000000"/>
                </a:solidFill>
              </a:rPr>
              <a:t>FH386 – 8 Blade propeller designed for efficiency at high speeds with low operating RPM – Low noise</a:t>
            </a:r>
            <a:endParaRPr/>
          </a:p>
        </p:txBody>
      </p:sp>
      <p:sp>
        <p:nvSpPr>
          <p:cNvPr id="339" name="Google Shape;339;p13"/>
          <p:cNvSpPr txBox="1"/>
          <p:nvPr/>
        </p:nvSpPr>
        <p:spPr>
          <a:xfrm>
            <a:off x="-3177" y="4286528"/>
            <a:ext cx="12286973" cy="2689132"/>
          </a:xfrm>
          <a:prstGeom prst="rect">
            <a:avLst/>
          </a:prstGeom>
          <a:noFill/>
          <a:ln>
            <a:noFill/>
          </a:ln>
        </p:spPr>
        <p:txBody>
          <a:bodyPr spcFirstLastPara="1" wrap="square" lIns="91425" tIns="45700" rIns="91425" bIns="45700" anchor="ctr" anchorCtr="0">
            <a:normAutofit/>
          </a:bodyPr>
          <a:lstStyle/>
          <a:p>
            <a:pPr marL="457200" marR="0" lvl="1" indent="0" algn="l" rtl="0">
              <a:spcBef>
                <a:spcPts val="0"/>
              </a:spcBef>
              <a:spcAft>
                <a:spcPts val="0"/>
              </a:spcAft>
              <a:buClr>
                <a:schemeClr val="lt1"/>
              </a:buClr>
              <a:buSzPts val="1440"/>
              <a:buFont typeface="Noto Sans Symbols"/>
              <a:buNone/>
            </a:pPr>
            <a:endParaRPr sz="1800" b="0" i="0" u="none" strike="noStrike" cap="none">
              <a:solidFill>
                <a:srgbClr val="0F486F"/>
              </a:solidFill>
              <a:latin typeface="Century Gothic"/>
              <a:ea typeface="Century Gothic"/>
              <a:cs typeface="Century Gothic"/>
              <a:sym typeface="Century Gothic"/>
            </a:endParaRPr>
          </a:p>
          <a:p>
            <a:pPr marL="285750" marR="0" lvl="0" indent="-285750" algn="l" rtl="0">
              <a:spcBef>
                <a:spcPts val="1000"/>
              </a:spcBef>
              <a:spcAft>
                <a:spcPts val="0"/>
              </a:spcAft>
              <a:buClr>
                <a:schemeClr val="lt1"/>
              </a:buClr>
              <a:buSzPts val="1600"/>
              <a:buFont typeface="Noto Sans Symbols"/>
              <a:buChar char="▶"/>
            </a:pPr>
            <a:r>
              <a:rPr lang="en-GB" sz="2000" b="1" cap="none">
                <a:solidFill>
                  <a:srgbClr val="000000"/>
                </a:solidFill>
                <a:latin typeface="Century Gothic"/>
                <a:ea typeface="Century Gothic"/>
                <a:cs typeface="Century Gothic"/>
                <a:sym typeface="Century Gothic"/>
              </a:rPr>
              <a:t>How it stands compared to competitors</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Overall efficiency 52%</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TSFC of 7 g/kN/s  - at least 40% better than typical competitors (CFM56 11-13 g/kN/s)</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Fuel per passenger per 100nm 1.8kg and 0.94kg during cruise only. (CS100 &gt; 2kg)</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Take-off length  705m and Landing ground roll 542m</a:t>
            </a:r>
            <a:endParaRPr/>
          </a:p>
          <a:p>
            <a:pPr marL="742950" marR="0" lvl="1" indent="-204469" algn="l" rtl="0">
              <a:spcBef>
                <a:spcPts val="920"/>
              </a:spcBef>
              <a:spcAft>
                <a:spcPts val="0"/>
              </a:spcAft>
              <a:buClr>
                <a:schemeClr val="lt1"/>
              </a:buClr>
              <a:buSzPts val="1280"/>
              <a:buFont typeface="Noto Sans Symbols"/>
              <a:buNone/>
            </a:pPr>
            <a:endParaRPr sz="1600" b="1" i="0" u="none" strike="noStrike" cap="none">
              <a:solidFill>
                <a:srgbClr val="000000"/>
              </a:solidFill>
              <a:latin typeface="Century Gothic"/>
              <a:ea typeface="Century Gothic"/>
              <a:cs typeface="Century Gothic"/>
              <a:sym typeface="Century Gothic"/>
            </a:endParaRPr>
          </a:p>
        </p:txBody>
      </p:sp>
      <p:sp>
        <p:nvSpPr>
          <p:cNvPr id="340" name="Google Shape;340;p13"/>
          <p:cNvSpPr txBox="1"/>
          <p:nvPr/>
        </p:nvSpPr>
        <p:spPr>
          <a:xfrm>
            <a:off x="1889175" y="2725947"/>
            <a:ext cx="9966396" cy="3123545"/>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lt1"/>
              </a:buClr>
              <a:buSzPts val="1600"/>
              <a:buFont typeface="Noto Sans Symbols"/>
              <a:buChar char="▶"/>
            </a:pPr>
            <a:r>
              <a:rPr lang="en-GB" sz="2000" b="1" cap="none">
                <a:solidFill>
                  <a:srgbClr val="000000"/>
                </a:solidFill>
                <a:latin typeface="Century Gothic"/>
                <a:ea typeface="Century Gothic"/>
                <a:cs typeface="Century Gothic"/>
                <a:sym typeface="Century Gothic"/>
              </a:rPr>
              <a:t>Performance estimations</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Obtained Sea level turboprop performance using Efficiency calculations and scaling laws on Turbofan (PW1900G) manufacturer data</a:t>
            </a:r>
            <a:endParaRPr/>
          </a:p>
          <a:p>
            <a:pPr marL="742950" marR="0" lvl="1" indent="-285750" algn="l" rtl="0">
              <a:spcBef>
                <a:spcPts val="960"/>
              </a:spcBef>
              <a:spcAft>
                <a:spcPts val="0"/>
              </a:spcAft>
              <a:buClr>
                <a:schemeClr val="lt1"/>
              </a:buClr>
              <a:buSzPts val="1440"/>
              <a:buFont typeface="Noto Sans Symbols"/>
              <a:buChar char="▶"/>
            </a:pPr>
            <a:r>
              <a:rPr lang="en-GB" sz="1800" b="1" i="0" u="none" strike="noStrike" cap="none">
                <a:solidFill>
                  <a:srgbClr val="000000"/>
                </a:solidFill>
                <a:latin typeface="Century Gothic"/>
                <a:ea typeface="Century Gothic"/>
                <a:cs typeface="Century Gothic"/>
                <a:sym typeface="Century Gothic"/>
              </a:rPr>
              <a:t>Used scaling functions approximated from typical turboprop performance table</a:t>
            </a:r>
            <a:endParaRPr/>
          </a:p>
          <a:p>
            <a:pPr marL="742950" marR="0" lvl="1" indent="-194309" algn="l" rtl="0">
              <a:spcBef>
                <a:spcPts val="960"/>
              </a:spcBef>
              <a:spcAft>
                <a:spcPts val="0"/>
              </a:spcAft>
              <a:buClr>
                <a:schemeClr val="lt1"/>
              </a:buClr>
              <a:buSzPts val="1440"/>
              <a:buFont typeface="Noto Sans Symbols"/>
              <a:buNone/>
            </a:pPr>
            <a:endParaRPr sz="1800" b="1" i="0" u="none" strike="noStrike" cap="none">
              <a:solidFill>
                <a:srgbClr val="000000"/>
              </a:solidFill>
              <a:latin typeface="Century Gothic"/>
              <a:ea typeface="Century Gothic"/>
              <a:cs typeface="Century Gothic"/>
              <a:sym typeface="Century Gothic"/>
            </a:endParaRPr>
          </a:p>
          <a:p>
            <a:pPr marL="742950" marR="0" lvl="1" indent="-194309" algn="l" rtl="0">
              <a:spcBef>
                <a:spcPts val="960"/>
              </a:spcBef>
              <a:spcAft>
                <a:spcPts val="0"/>
              </a:spcAft>
              <a:buClr>
                <a:schemeClr val="lt1"/>
              </a:buClr>
              <a:buSzPts val="1440"/>
              <a:buFont typeface="Noto Sans Symbols"/>
              <a:buNone/>
            </a:pPr>
            <a:endParaRPr sz="1800" b="1"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14"/>
          <p:cNvSpPr/>
          <p:nvPr/>
        </p:nvSpPr>
        <p:spPr>
          <a:xfrm>
            <a:off x="0" y="0"/>
            <a:ext cx="12192000" cy="6858000"/>
          </a:xfrm>
          <a:prstGeom prst="rect">
            <a:avLst/>
          </a:prstGeom>
          <a:gradFill>
            <a:gsLst>
              <a:gs pos="0">
                <a:srgbClr val="62D2EF"/>
              </a:gs>
              <a:gs pos="10000">
                <a:srgbClr val="62D2EF"/>
              </a:gs>
              <a:gs pos="100000">
                <a:srgbClr val="05578D"/>
              </a:gs>
            </a:gsLst>
            <a:lin ang="61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47" name="Google Shape;347;p14" descr="A close up of a map&#10;&#10;Description generated with very high confidence"/>
          <p:cNvPicPr preferRelativeResize="0"/>
          <p:nvPr/>
        </p:nvPicPr>
        <p:blipFill rotWithShape="1">
          <a:blip r:embed="rId3">
            <a:alphaModFix/>
          </a:blip>
          <a:srcRect/>
          <a:stretch/>
        </p:blipFill>
        <p:spPr>
          <a:xfrm>
            <a:off x="296085" y="1762207"/>
            <a:ext cx="7323213" cy="4211563"/>
          </a:xfrm>
          <a:prstGeom prst="rect">
            <a:avLst/>
          </a:prstGeom>
          <a:noFill/>
          <a:ln>
            <a:noFill/>
          </a:ln>
        </p:spPr>
      </p:pic>
      <p:sp>
        <p:nvSpPr>
          <p:cNvPr id="348" name="Google Shape;348;p14"/>
          <p:cNvSpPr txBox="1">
            <a:spLocks noGrp="1"/>
          </p:cNvSpPr>
          <p:nvPr>
            <p:ph type="title"/>
          </p:nvPr>
        </p:nvSpPr>
        <p:spPr>
          <a:xfrm>
            <a:off x="1106029" y="318797"/>
            <a:ext cx="3382941" cy="11424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Century Gothic"/>
              <a:buNone/>
            </a:pPr>
            <a:r>
              <a:rPr lang="en-GB">
                <a:solidFill>
                  <a:srgbClr val="FFFFFF"/>
                </a:solidFill>
              </a:rPr>
              <a:t>SYSTEMS</a:t>
            </a:r>
            <a:endParaRPr/>
          </a:p>
        </p:txBody>
      </p:sp>
      <p:sp>
        <p:nvSpPr>
          <p:cNvPr id="349" name="Google Shape;349;p14"/>
          <p:cNvSpPr txBox="1">
            <a:spLocks noGrp="1"/>
          </p:cNvSpPr>
          <p:nvPr>
            <p:ph type="body" idx="1"/>
          </p:nvPr>
        </p:nvSpPr>
        <p:spPr>
          <a:xfrm>
            <a:off x="8165312" y="1764940"/>
            <a:ext cx="3479419" cy="39002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960"/>
              <a:buNone/>
            </a:pPr>
            <a:endParaRPr sz="1200">
              <a:solidFill>
                <a:srgbClr val="0F496F"/>
              </a:solidFill>
            </a:endParaRPr>
          </a:p>
          <a:p>
            <a:pPr marL="285750" lvl="0" indent="-285750" algn="l" rtl="0">
              <a:spcBef>
                <a:spcPts val="960"/>
              </a:spcBef>
              <a:spcAft>
                <a:spcPts val="0"/>
              </a:spcAft>
              <a:buSzPts val="1440"/>
              <a:buChar char="▶"/>
            </a:pPr>
            <a:r>
              <a:rPr lang="en-GB" sz="1800" b="1">
                <a:solidFill>
                  <a:srgbClr val="000000"/>
                </a:solidFill>
              </a:rPr>
              <a:t>Bleedless Architecture</a:t>
            </a:r>
            <a:endParaRPr/>
          </a:p>
          <a:p>
            <a:pPr marL="285750" lvl="0" indent="-285750" algn="l" rtl="0">
              <a:spcBef>
                <a:spcPts val="960"/>
              </a:spcBef>
              <a:spcAft>
                <a:spcPts val="0"/>
              </a:spcAft>
              <a:buSzPts val="1440"/>
              <a:buChar char="▶"/>
            </a:pPr>
            <a:r>
              <a:rPr lang="en-GB" sz="1800" b="1">
                <a:solidFill>
                  <a:srgbClr val="000000"/>
                </a:solidFill>
              </a:rPr>
              <a:t>Identical in both aircraft</a:t>
            </a:r>
            <a:endParaRPr/>
          </a:p>
          <a:p>
            <a:pPr marL="285750" lvl="0" indent="-285750" algn="l" rtl="0">
              <a:spcBef>
                <a:spcPts val="960"/>
              </a:spcBef>
              <a:spcAft>
                <a:spcPts val="0"/>
              </a:spcAft>
              <a:buSzPts val="1440"/>
              <a:buChar char="▶"/>
            </a:pPr>
            <a:r>
              <a:rPr lang="en-GB" sz="1800" b="1">
                <a:solidFill>
                  <a:srgbClr val="000000"/>
                </a:solidFill>
              </a:rPr>
              <a:t>EHA Hydraulic System</a:t>
            </a:r>
            <a:endParaRPr/>
          </a:p>
          <a:p>
            <a:pPr marL="285750" lvl="0" indent="-285750" algn="l" rtl="0">
              <a:spcBef>
                <a:spcPts val="960"/>
              </a:spcBef>
              <a:spcAft>
                <a:spcPts val="0"/>
              </a:spcAft>
              <a:buSzPts val="1440"/>
              <a:buChar char="▶"/>
            </a:pPr>
            <a:r>
              <a:rPr lang="en-GB" sz="1800" b="1">
                <a:solidFill>
                  <a:srgbClr val="000000"/>
                </a:solidFill>
              </a:rPr>
              <a:t>6 Generator Electric System</a:t>
            </a:r>
            <a:endParaRPr/>
          </a:p>
          <a:p>
            <a:pPr marL="285750" lvl="0" indent="-285750" algn="l" rtl="0">
              <a:spcBef>
                <a:spcPts val="960"/>
              </a:spcBef>
              <a:spcAft>
                <a:spcPts val="0"/>
              </a:spcAft>
              <a:buSzPts val="1440"/>
              <a:buChar char="▶"/>
            </a:pPr>
            <a:r>
              <a:rPr lang="en-GB" sz="1800" b="1">
                <a:solidFill>
                  <a:srgbClr val="000000"/>
                </a:solidFill>
              </a:rPr>
              <a:t>Digital Fly-By-Wire AFCS with trio triplex architecture</a:t>
            </a:r>
            <a:endParaRPr/>
          </a:p>
          <a:p>
            <a:pPr marL="285750" lvl="0" indent="-285750" algn="l" rtl="0">
              <a:spcBef>
                <a:spcPts val="960"/>
              </a:spcBef>
              <a:spcAft>
                <a:spcPts val="0"/>
              </a:spcAft>
              <a:buSzPts val="1440"/>
              <a:buChar char="▶"/>
            </a:pPr>
            <a:r>
              <a:rPr lang="en-GB" sz="1800" b="1">
                <a:solidFill>
                  <a:srgbClr val="000000"/>
                </a:solidFill>
              </a:rPr>
              <a:t>State of the art modern avionics</a:t>
            </a:r>
            <a:endParaRPr/>
          </a:p>
          <a:p>
            <a:pPr marL="285750" lvl="0" indent="-224790" algn="l" rtl="0">
              <a:spcBef>
                <a:spcPts val="840"/>
              </a:spcBef>
              <a:spcAft>
                <a:spcPts val="0"/>
              </a:spcAft>
              <a:buSzPts val="960"/>
              <a:buNone/>
            </a:pPr>
            <a:endParaRPr sz="1200">
              <a:solidFill>
                <a:srgbClr val="0F496F"/>
              </a:solidFill>
            </a:endParaRPr>
          </a:p>
        </p:txBody>
      </p:sp>
      <p:pic>
        <p:nvPicPr>
          <p:cNvPr id="350" name="Google Shape;350;p14"/>
          <p:cNvPicPr preferRelativeResize="0"/>
          <p:nvPr/>
        </p:nvPicPr>
        <p:blipFill rotWithShape="1">
          <a:blip r:embed="rId4">
            <a:alphaModFix/>
          </a:blip>
          <a:srcRect/>
          <a:stretch/>
        </p:blipFill>
        <p:spPr>
          <a:xfrm>
            <a:off x="8685212" y="0"/>
            <a:ext cx="3506788" cy="1108185"/>
          </a:xfrm>
          <a:prstGeom prst="rect">
            <a:avLst/>
          </a:prstGeom>
          <a:noFill/>
          <a:ln>
            <a:noFill/>
          </a:ln>
        </p:spPr>
      </p:pic>
      <p:pic>
        <p:nvPicPr>
          <p:cNvPr id="351" name="Google Shape;351;p14"/>
          <p:cNvPicPr preferRelativeResize="0"/>
          <p:nvPr/>
        </p:nvPicPr>
        <p:blipFill rotWithShape="1">
          <a:blip r:embed="rId5">
            <a:alphaModFix/>
          </a:blip>
          <a:srcRect/>
          <a:stretch/>
        </p:blipFill>
        <p:spPr>
          <a:xfrm>
            <a:off x="11100043" y="5490713"/>
            <a:ext cx="1088782" cy="1362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5"/>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SYSTEMS </a:t>
            </a:r>
            <a:endParaRPr/>
          </a:p>
        </p:txBody>
      </p:sp>
      <p:sp>
        <p:nvSpPr>
          <p:cNvPr id="358" name="Google Shape;358;p15"/>
          <p:cNvSpPr txBox="1">
            <a:spLocks noGrp="1"/>
          </p:cNvSpPr>
          <p:nvPr>
            <p:ph type="body" idx="1"/>
          </p:nvPr>
        </p:nvSpPr>
        <p:spPr>
          <a:xfrm>
            <a:off x="494522" y="1390261"/>
            <a:ext cx="11075437" cy="521581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600"/>
              <a:buNone/>
            </a:pPr>
            <a:endParaRPr>
              <a:solidFill>
                <a:schemeClr val="dk1"/>
              </a:solidFill>
            </a:endParaRPr>
          </a:p>
          <a:p>
            <a:pPr marL="285750" lvl="0" indent="-285750" algn="l" rtl="0">
              <a:spcBef>
                <a:spcPts val="1000"/>
              </a:spcBef>
              <a:spcAft>
                <a:spcPts val="0"/>
              </a:spcAft>
              <a:buSzPts val="1600"/>
              <a:buChar char="▶"/>
            </a:pPr>
            <a:r>
              <a:rPr lang="en-GB" b="1">
                <a:solidFill>
                  <a:schemeClr val="dk1"/>
                </a:solidFill>
              </a:rPr>
              <a:t>Fuel System </a:t>
            </a:r>
            <a:endParaRPr/>
          </a:p>
          <a:p>
            <a:pPr marL="0" lvl="0" indent="0" algn="l" rtl="0">
              <a:spcBef>
                <a:spcPts val="1000"/>
              </a:spcBef>
              <a:spcAft>
                <a:spcPts val="0"/>
              </a:spcAft>
              <a:buSzPts val="1600"/>
              <a:buNone/>
            </a:pPr>
            <a:r>
              <a:rPr lang="en-GB" b="1">
                <a:solidFill>
                  <a:schemeClr val="dk1"/>
                </a:solidFill>
              </a:rPr>
              <a:t>	- Dual Functional Architecture with quadruple fuel-feeding routes</a:t>
            </a:r>
            <a:endParaRPr/>
          </a:p>
          <a:p>
            <a:pPr marL="0" lvl="0" indent="0" algn="l" rtl="0">
              <a:spcBef>
                <a:spcPts val="1000"/>
              </a:spcBef>
              <a:spcAft>
                <a:spcPts val="0"/>
              </a:spcAft>
              <a:buSzPts val="1600"/>
              <a:buNone/>
            </a:pPr>
            <a:r>
              <a:rPr lang="en-GB" b="1">
                <a:solidFill>
                  <a:schemeClr val="dk1"/>
                </a:solidFill>
              </a:rPr>
              <a:t>	- Wing Integral tanks that utilize the concept of fuel collector cells</a:t>
            </a:r>
            <a:endParaRPr/>
          </a:p>
          <a:p>
            <a:pPr marL="285750" lvl="0" indent="-285750" algn="l" rtl="0">
              <a:spcBef>
                <a:spcPts val="1000"/>
              </a:spcBef>
              <a:spcAft>
                <a:spcPts val="0"/>
              </a:spcAft>
              <a:buSzPts val="1600"/>
              <a:buChar char="▶"/>
            </a:pPr>
            <a:r>
              <a:rPr lang="en-GB" b="1">
                <a:solidFill>
                  <a:schemeClr val="dk1"/>
                </a:solidFill>
              </a:rPr>
              <a:t>Rain and Ice Protection System</a:t>
            </a:r>
            <a:endParaRPr/>
          </a:p>
          <a:p>
            <a:pPr marL="0" lvl="0" indent="0" algn="l" rtl="0">
              <a:spcBef>
                <a:spcPts val="1000"/>
              </a:spcBef>
              <a:spcAft>
                <a:spcPts val="0"/>
              </a:spcAft>
              <a:buSzPts val="1600"/>
              <a:buNone/>
            </a:pPr>
            <a:r>
              <a:rPr lang="en-GB" b="1">
                <a:solidFill>
                  <a:schemeClr val="dk1"/>
                </a:solidFill>
              </a:rPr>
              <a:t>	- All electrically powered </a:t>
            </a:r>
            <a:endParaRPr/>
          </a:p>
          <a:p>
            <a:pPr marL="0" lvl="0" indent="0" algn="l" rtl="0">
              <a:spcBef>
                <a:spcPts val="1000"/>
              </a:spcBef>
              <a:spcAft>
                <a:spcPts val="0"/>
              </a:spcAft>
              <a:buSzPts val="1600"/>
              <a:buNone/>
            </a:pPr>
            <a:r>
              <a:rPr lang="en-GB" b="1">
                <a:solidFill>
                  <a:schemeClr val="dk1"/>
                </a:solidFill>
              </a:rPr>
              <a:t>	- (ETIPS)Electro-Thermal ice protection and (EMEDS)Electro-Mechanical 			Expulsion De-icing</a:t>
            </a:r>
            <a:endParaRPr/>
          </a:p>
          <a:p>
            <a:pPr marL="285750" lvl="0" indent="-285750" algn="l" rtl="0">
              <a:spcBef>
                <a:spcPts val="1000"/>
              </a:spcBef>
              <a:spcAft>
                <a:spcPts val="0"/>
              </a:spcAft>
              <a:buSzPts val="1600"/>
              <a:buChar char="▶"/>
            </a:pPr>
            <a:r>
              <a:rPr lang="en-GB" b="1">
                <a:solidFill>
                  <a:schemeClr val="dk1"/>
                </a:solidFill>
              </a:rPr>
              <a:t>Environmental Control System</a:t>
            </a:r>
            <a:endParaRPr/>
          </a:p>
          <a:p>
            <a:pPr marL="0" lvl="0" indent="0" algn="l" rtl="0">
              <a:spcBef>
                <a:spcPts val="1000"/>
              </a:spcBef>
              <a:spcAft>
                <a:spcPts val="0"/>
              </a:spcAft>
              <a:buSzPts val="1600"/>
              <a:buNone/>
            </a:pPr>
            <a:r>
              <a:rPr lang="en-GB" b="1">
                <a:solidFill>
                  <a:schemeClr val="dk1"/>
                </a:solidFill>
              </a:rPr>
              <a:t>	- Fresh air extraction and self-sustainable cooling for heat exchangers</a:t>
            </a:r>
            <a:endParaRPr/>
          </a:p>
          <a:p>
            <a:pPr marL="0" lvl="0" indent="0" algn="l" rtl="0">
              <a:spcBef>
                <a:spcPts val="1000"/>
              </a:spcBef>
              <a:spcAft>
                <a:spcPts val="0"/>
              </a:spcAft>
              <a:buSzPts val="1600"/>
              <a:buNone/>
            </a:pPr>
            <a:r>
              <a:rPr lang="en-GB" b="1">
                <a:solidFill>
                  <a:schemeClr val="dk1"/>
                </a:solidFill>
              </a:rPr>
              <a:t>	- Automatic with manual override cabin pressurisation system with redundant 	circuitry and components comply with  CS-25</a:t>
            </a:r>
            <a:endParaRPr/>
          </a:p>
          <a:p>
            <a:pPr marL="285750" lvl="0" indent="-184150" algn="l" rtl="0">
              <a:spcBef>
                <a:spcPts val="1000"/>
              </a:spcBef>
              <a:spcAft>
                <a:spcPts val="0"/>
              </a:spcAft>
              <a:buSzPts val="1600"/>
              <a:buNone/>
            </a:pPr>
            <a:endParaRPr b="1"/>
          </a:p>
          <a:p>
            <a:pPr marL="285750" lvl="0" indent="-184150" algn="l" rtl="0">
              <a:spcBef>
                <a:spcPts val="1000"/>
              </a:spcBef>
              <a:spcAft>
                <a:spcPts val="0"/>
              </a:spcAft>
              <a:buSzPts val="16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16" descr="A picture containing sky, plane, airplane&#10;&#10;Description generated with high confidence"/>
          <p:cNvPicPr preferRelativeResize="0"/>
          <p:nvPr/>
        </p:nvPicPr>
        <p:blipFill rotWithShape="1">
          <a:blip r:embed="rId3">
            <a:alphaModFix/>
          </a:blip>
          <a:srcRect t="10177" r="271" b="14601"/>
          <a:stretch/>
        </p:blipFill>
        <p:spPr>
          <a:xfrm>
            <a:off x="5749454" y="1799870"/>
            <a:ext cx="5288000" cy="2445915"/>
          </a:xfrm>
          <a:prstGeom prst="rect">
            <a:avLst/>
          </a:prstGeom>
          <a:noFill/>
          <a:ln>
            <a:noFill/>
          </a:ln>
        </p:spPr>
      </p:pic>
      <p:sp>
        <p:nvSpPr>
          <p:cNvPr id="365" name="Google Shape;365;p16"/>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CONCLUSION</a:t>
            </a:r>
            <a:endParaRPr/>
          </a:p>
        </p:txBody>
      </p:sp>
      <p:sp>
        <p:nvSpPr>
          <p:cNvPr id="366" name="Google Shape;366;p16"/>
          <p:cNvSpPr txBox="1">
            <a:spLocks noGrp="1"/>
          </p:cNvSpPr>
          <p:nvPr>
            <p:ph type="body" idx="1"/>
          </p:nvPr>
        </p:nvSpPr>
        <p:spPr>
          <a:xfrm>
            <a:off x="684212" y="1718961"/>
            <a:ext cx="8534400" cy="3615267"/>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600"/>
              <a:buChar char="▶"/>
            </a:pPr>
            <a:r>
              <a:rPr lang="en-GB" b="1">
                <a:solidFill>
                  <a:schemeClr val="dk1"/>
                </a:solidFill>
              </a:rPr>
              <a:t>The Aircraft</a:t>
            </a:r>
            <a:endParaRPr b="1">
              <a:solidFill>
                <a:schemeClr val="dk1"/>
              </a:solidFill>
            </a:endParaRPr>
          </a:p>
          <a:p>
            <a:pPr marL="285750" lvl="0" indent="-184150" algn="l" rtl="0">
              <a:spcBef>
                <a:spcPts val="1000"/>
              </a:spcBef>
              <a:spcAft>
                <a:spcPts val="0"/>
              </a:spcAft>
              <a:buSzPts val="1600"/>
              <a:buNone/>
            </a:pPr>
            <a:endParaRPr b="1">
              <a:solidFill>
                <a:schemeClr val="dk1"/>
              </a:solidFill>
            </a:endParaRPr>
          </a:p>
          <a:p>
            <a:pPr marL="283210" lvl="0" indent="-283210" algn="l" rtl="0">
              <a:spcBef>
                <a:spcPts val="1000"/>
              </a:spcBef>
              <a:spcAft>
                <a:spcPts val="0"/>
              </a:spcAft>
              <a:buSzPts val="1600"/>
              <a:buChar char="▶"/>
            </a:pPr>
            <a:r>
              <a:rPr lang="en-GB" b="1">
                <a:solidFill>
                  <a:schemeClr val="dk1"/>
                </a:solidFill>
              </a:rPr>
              <a:t>How did we get to this aircraft?</a:t>
            </a:r>
            <a:endParaRPr/>
          </a:p>
          <a:p>
            <a:pPr marL="283210" lvl="0" indent="-181609" algn="l" rtl="0">
              <a:spcBef>
                <a:spcPts val="1000"/>
              </a:spcBef>
              <a:spcAft>
                <a:spcPts val="0"/>
              </a:spcAft>
              <a:buSzPts val="1600"/>
              <a:buNone/>
            </a:pPr>
            <a:endParaRPr b="1">
              <a:solidFill>
                <a:schemeClr val="dk1"/>
              </a:solidFill>
            </a:endParaRPr>
          </a:p>
          <a:p>
            <a:pPr marL="283210" lvl="0" indent="-283210" algn="l" rtl="0">
              <a:spcBef>
                <a:spcPts val="1000"/>
              </a:spcBef>
              <a:spcAft>
                <a:spcPts val="0"/>
              </a:spcAft>
              <a:buSzPts val="1600"/>
              <a:buChar char="▶"/>
            </a:pPr>
            <a:r>
              <a:rPr lang="en-GB" b="1">
                <a:solidFill>
                  <a:schemeClr val="dk1"/>
                </a:solidFill>
              </a:rPr>
              <a:t>What are our design features?</a:t>
            </a:r>
            <a:endParaRPr/>
          </a:p>
          <a:p>
            <a:pPr marL="283210" lvl="0" indent="-181609" algn="l" rtl="0">
              <a:spcBef>
                <a:spcPts val="1000"/>
              </a:spcBef>
              <a:spcAft>
                <a:spcPts val="0"/>
              </a:spcAft>
              <a:buSzPts val="1600"/>
              <a:buNone/>
            </a:pPr>
            <a:endParaRPr b="1">
              <a:solidFill>
                <a:schemeClr val="dk1"/>
              </a:solidFill>
            </a:endParaRPr>
          </a:p>
          <a:p>
            <a:pPr marL="283210" lvl="0" indent="-283210" algn="l" rtl="0">
              <a:spcBef>
                <a:spcPts val="1000"/>
              </a:spcBef>
              <a:spcAft>
                <a:spcPts val="0"/>
              </a:spcAft>
              <a:buSzPts val="1600"/>
              <a:buChar char="▶"/>
            </a:pPr>
            <a:r>
              <a:rPr lang="en-GB" b="1">
                <a:solidFill>
                  <a:schemeClr val="dk1"/>
                </a:solidFill>
              </a:rPr>
              <a:t>What would we change?</a:t>
            </a:r>
            <a:endParaRPr/>
          </a:p>
          <a:p>
            <a:pPr marL="0" lvl="0" indent="0" algn="l" rtl="0">
              <a:spcBef>
                <a:spcPts val="1000"/>
              </a:spcBef>
              <a:spcAft>
                <a:spcPts val="0"/>
              </a:spcAft>
              <a:buSzPts val="1600"/>
              <a:buNone/>
            </a:pPr>
            <a:endParaRPr b="1">
              <a:solidFill>
                <a:srgbClr val="0F496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7" descr="A picture containing sky, windmill, plane, aircraft&#10;&#10;Description generated with very high confidence"/>
          <p:cNvPicPr preferRelativeResize="0"/>
          <p:nvPr/>
        </p:nvPicPr>
        <p:blipFill rotWithShape="1">
          <a:blip r:embed="rId3">
            <a:alphaModFix/>
          </a:blip>
          <a:srcRect/>
          <a:stretch/>
        </p:blipFill>
        <p:spPr>
          <a:xfrm>
            <a:off x="2056702" y="1440159"/>
            <a:ext cx="8468422" cy="4964857"/>
          </a:xfrm>
          <a:prstGeom prst="rect">
            <a:avLst/>
          </a:prstGeom>
          <a:noFill/>
          <a:ln>
            <a:noFill/>
          </a:ln>
        </p:spPr>
      </p:pic>
      <p:pic>
        <p:nvPicPr>
          <p:cNvPr id="373" name="Google Shape;373;p17" descr="A close up of a device&#10;&#10;Description generated with high confidence"/>
          <p:cNvPicPr preferRelativeResize="0"/>
          <p:nvPr/>
        </p:nvPicPr>
        <p:blipFill rotWithShape="1">
          <a:blip r:embed="rId4">
            <a:alphaModFix/>
          </a:blip>
          <a:srcRect/>
          <a:stretch/>
        </p:blipFill>
        <p:spPr>
          <a:xfrm>
            <a:off x="2171003" y="1533284"/>
            <a:ext cx="8354121" cy="4866471"/>
          </a:xfrm>
          <a:prstGeom prst="rect">
            <a:avLst/>
          </a:prstGeom>
          <a:noFill/>
          <a:ln>
            <a:noFill/>
          </a:ln>
        </p:spPr>
      </p:pic>
      <p:pic>
        <p:nvPicPr>
          <p:cNvPr id="374" name="Google Shape;374;p17"/>
          <p:cNvPicPr preferRelativeResize="0"/>
          <p:nvPr/>
        </p:nvPicPr>
        <p:blipFill rotWithShape="1">
          <a:blip r:embed="rId5">
            <a:alphaModFix/>
          </a:blip>
          <a:srcRect/>
          <a:stretch/>
        </p:blipFill>
        <p:spPr>
          <a:xfrm>
            <a:off x="2466840" y="1440159"/>
            <a:ext cx="7324860" cy="4753216"/>
          </a:xfrm>
          <a:prstGeom prst="rect">
            <a:avLst/>
          </a:prstGeom>
          <a:noFill/>
          <a:ln>
            <a:noFill/>
          </a:ln>
        </p:spPr>
      </p:pic>
      <p:pic>
        <p:nvPicPr>
          <p:cNvPr id="375" name="Google Shape;375;p17" descr="A picture containing sky&#10;&#10;Description generated with very high confidence"/>
          <p:cNvPicPr preferRelativeResize="0"/>
          <p:nvPr/>
        </p:nvPicPr>
        <p:blipFill rotWithShape="1">
          <a:blip r:embed="rId6">
            <a:alphaModFix/>
          </a:blip>
          <a:srcRect/>
          <a:stretch/>
        </p:blipFill>
        <p:spPr>
          <a:xfrm>
            <a:off x="1403646" y="1683319"/>
            <a:ext cx="9674490" cy="3985550"/>
          </a:xfrm>
          <a:prstGeom prst="rect">
            <a:avLst/>
          </a:prstGeom>
          <a:noFill/>
          <a:ln>
            <a:noFill/>
          </a:ln>
        </p:spPr>
      </p:pic>
      <p:pic>
        <p:nvPicPr>
          <p:cNvPr id="376" name="Google Shape;376;p17" descr="A picture containing sky, indoor&#10;&#10;Description generated with very high confidence"/>
          <p:cNvPicPr preferRelativeResize="0"/>
          <p:nvPr/>
        </p:nvPicPr>
        <p:blipFill rotWithShape="1">
          <a:blip r:embed="rId7">
            <a:alphaModFix/>
          </a:blip>
          <a:srcRect/>
          <a:stretch/>
        </p:blipFill>
        <p:spPr>
          <a:xfrm>
            <a:off x="1508983" y="1747330"/>
            <a:ext cx="9463817" cy="4100096"/>
          </a:xfrm>
          <a:prstGeom prst="rect">
            <a:avLst/>
          </a:prstGeom>
          <a:noFill/>
          <a:ln>
            <a:noFill/>
          </a:ln>
        </p:spPr>
      </p:pic>
      <p:pic>
        <p:nvPicPr>
          <p:cNvPr id="377" name="Google Shape;377;p17" descr="A picture containing plane, aircraft, airplane&#10;&#10;Description generated with high confidence"/>
          <p:cNvPicPr preferRelativeResize="0"/>
          <p:nvPr/>
        </p:nvPicPr>
        <p:blipFill rotWithShape="1">
          <a:blip r:embed="rId8">
            <a:alphaModFix/>
          </a:blip>
          <a:srcRect/>
          <a:stretch/>
        </p:blipFill>
        <p:spPr>
          <a:xfrm>
            <a:off x="1609759" y="2024545"/>
            <a:ext cx="9262264" cy="3545666"/>
          </a:xfrm>
          <a:prstGeom prst="rect">
            <a:avLst/>
          </a:prstGeom>
          <a:noFill/>
          <a:ln>
            <a:noFill/>
          </a:ln>
        </p:spPr>
      </p:pic>
      <p:pic>
        <p:nvPicPr>
          <p:cNvPr id="378" name="Google Shape;378;p17" descr="A picture containing aircraft, glider, transport&#10;&#10;Description generated with very high confidence"/>
          <p:cNvPicPr preferRelativeResize="0"/>
          <p:nvPr/>
        </p:nvPicPr>
        <p:blipFill rotWithShape="1">
          <a:blip r:embed="rId9">
            <a:alphaModFix/>
          </a:blip>
          <a:srcRect/>
          <a:stretch/>
        </p:blipFill>
        <p:spPr>
          <a:xfrm>
            <a:off x="2731797" y="1267210"/>
            <a:ext cx="7118231" cy="5310754"/>
          </a:xfrm>
          <a:prstGeom prst="rect">
            <a:avLst/>
          </a:prstGeom>
          <a:noFill/>
          <a:ln>
            <a:noFill/>
          </a:ln>
        </p:spPr>
      </p:pic>
      <p:pic>
        <p:nvPicPr>
          <p:cNvPr id="379" name="Google Shape;379;p17" descr="A close up of a plane&#10;&#10;Description generated with high confidence"/>
          <p:cNvPicPr preferRelativeResize="0"/>
          <p:nvPr/>
        </p:nvPicPr>
        <p:blipFill rotWithShape="1">
          <a:blip r:embed="rId10">
            <a:alphaModFix/>
          </a:blip>
          <a:srcRect/>
          <a:stretch/>
        </p:blipFill>
        <p:spPr>
          <a:xfrm>
            <a:off x="2877349" y="1389538"/>
            <a:ext cx="7288639" cy="4573112"/>
          </a:xfrm>
          <a:prstGeom prst="rect">
            <a:avLst/>
          </a:prstGeom>
          <a:noFill/>
          <a:ln>
            <a:noFill/>
          </a:ln>
        </p:spPr>
      </p:pic>
      <p:sp>
        <p:nvSpPr>
          <p:cNvPr id="380" name="Google Shape;380;p17"/>
          <p:cNvSpPr txBox="1">
            <a:spLocks noGrp="1"/>
          </p:cNvSpPr>
          <p:nvPr>
            <p:ph type="title"/>
          </p:nvPr>
        </p:nvSpPr>
        <p:spPr>
          <a:xfrm>
            <a:off x="4580168" y="48540"/>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QUESTIONS?</a:t>
            </a:r>
            <a:endParaRPr/>
          </a:p>
        </p:txBody>
      </p:sp>
      <p:pic>
        <p:nvPicPr>
          <p:cNvPr id="381" name="Google Shape;381;p17" descr="A picture containing sky, plane, airplane&#10;&#10;Description generated with high confidence"/>
          <p:cNvPicPr preferRelativeResize="0"/>
          <p:nvPr/>
        </p:nvPicPr>
        <p:blipFill rotWithShape="1">
          <a:blip r:embed="rId11">
            <a:alphaModFix/>
          </a:blip>
          <a:srcRect t="10177" r="271" b="14601"/>
          <a:stretch/>
        </p:blipFill>
        <p:spPr>
          <a:xfrm>
            <a:off x="1345195" y="1587613"/>
            <a:ext cx="9568149" cy="44256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500"/>
                                        <p:tgtEl>
                                          <p:spTgt spid="372"/>
                                        </p:tgtEl>
                                      </p:cBhvr>
                                    </p:animEffect>
                                  </p:childTnLst>
                                </p:cTn>
                              </p:par>
                              <p:par>
                                <p:cTn id="8" presetID="10" presetClass="exit" presetSubtype="0" fill="hold" nodeType="withEffect">
                                  <p:stCondLst>
                                    <p:cond delay="6000"/>
                                  </p:stCondLst>
                                  <p:childTnLst>
                                    <p:animEffect transition="out" filter="fade">
                                      <p:cBhvr>
                                        <p:cTn id="9" dur="500"/>
                                        <p:tgtEl>
                                          <p:spTgt spid="372"/>
                                        </p:tgtEl>
                                      </p:cBhvr>
                                    </p:animEffect>
                                    <p:set>
                                      <p:cBhvr>
                                        <p:cTn id="10" dur="1" fill="hold">
                                          <p:stCondLst>
                                            <p:cond delay="500"/>
                                          </p:stCondLst>
                                        </p:cTn>
                                        <p:tgtEl>
                                          <p:spTgt spid="372"/>
                                        </p:tgtEl>
                                        <p:attrNameLst>
                                          <p:attrName>style.visibility</p:attrName>
                                        </p:attrNameLst>
                                      </p:cBhvr>
                                      <p:to>
                                        <p:strVal val="hidden"/>
                                      </p:to>
                                    </p:set>
                                  </p:childTnLst>
                                </p:cTn>
                              </p:par>
                              <p:par>
                                <p:cTn id="11" presetID="10" presetClass="entr" presetSubtype="0" fill="hold" nodeType="withEffect">
                                  <p:stCondLst>
                                    <p:cond delay="6000"/>
                                  </p:stCondLst>
                                  <p:childTnLst>
                                    <p:set>
                                      <p:cBhvr>
                                        <p:cTn id="12" dur="1" fill="hold">
                                          <p:stCondLst>
                                            <p:cond delay="0"/>
                                          </p:stCondLst>
                                        </p:cTn>
                                        <p:tgtEl>
                                          <p:spTgt spid="373"/>
                                        </p:tgtEl>
                                        <p:attrNameLst>
                                          <p:attrName>style.visibility</p:attrName>
                                        </p:attrNameLst>
                                      </p:cBhvr>
                                      <p:to>
                                        <p:strVal val="visible"/>
                                      </p:to>
                                    </p:set>
                                    <p:animEffect transition="in" filter="fade">
                                      <p:cBhvr>
                                        <p:cTn id="13" dur="1500"/>
                                        <p:tgtEl>
                                          <p:spTgt spid="373"/>
                                        </p:tgtEl>
                                      </p:cBhvr>
                                    </p:animEffect>
                                  </p:childTnLst>
                                </p:cTn>
                              </p:par>
                              <p:par>
                                <p:cTn id="14" presetID="10" presetClass="exit" presetSubtype="0" fill="hold" nodeType="withEffect">
                                  <p:stCondLst>
                                    <p:cond delay="13000"/>
                                  </p:stCondLst>
                                  <p:childTnLst>
                                    <p:animEffect transition="out" filter="fade">
                                      <p:cBhvr>
                                        <p:cTn id="15" dur="500"/>
                                        <p:tgtEl>
                                          <p:spTgt spid="373"/>
                                        </p:tgtEl>
                                      </p:cBhvr>
                                    </p:animEffect>
                                    <p:set>
                                      <p:cBhvr>
                                        <p:cTn id="16" dur="1" fill="hold">
                                          <p:stCondLst>
                                            <p:cond delay="500"/>
                                          </p:stCondLst>
                                        </p:cTn>
                                        <p:tgtEl>
                                          <p:spTgt spid="373"/>
                                        </p:tgtEl>
                                        <p:attrNameLst>
                                          <p:attrName>style.visibility</p:attrName>
                                        </p:attrNameLst>
                                      </p:cBhvr>
                                      <p:to>
                                        <p:strVal val="hidden"/>
                                      </p:to>
                                    </p:set>
                                  </p:childTnLst>
                                </p:cTn>
                              </p:par>
                              <p:par>
                                <p:cTn id="17" presetID="10" presetClass="entr" presetSubtype="0" fill="hold" nodeType="withEffect">
                                  <p:stCondLst>
                                    <p:cond delay="13000"/>
                                  </p:stCondLst>
                                  <p:childTnLst>
                                    <p:set>
                                      <p:cBhvr>
                                        <p:cTn id="18" dur="1" fill="hold">
                                          <p:stCondLst>
                                            <p:cond delay="0"/>
                                          </p:stCondLst>
                                        </p:cTn>
                                        <p:tgtEl>
                                          <p:spTgt spid="378"/>
                                        </p:tgtEl>
                                        <p:attrNameLst>
                                          <p:attrName>style.visibility</p:attrName>
                                        </p:attrNameLst>
                                      </p:cBhvr>
                                      <p:to>
                                        <p:strVal val="visible"/>
                                      </p:to>
                                    </p:set>
                                    <p:animEffect transition="in" filter="fade">
                                      <p:cBhvr>
                                        <p:cTn id="19" dur="1500"/>
                                        <p:tgtEl>
                                          <p:spTgt spid="378"/>
                                        </p:tgtEl>
                                      </p:cBhvr>
                                    </p:animEffect>
                                  </p:childTnLst>
                                </p:cTn>
                              </p:par>
                              <p:par>
                                <p:cTn id="20" presetID="10" presetClass="exit" presetSubtype="0" fill="hold" nodeType="withEffect">
                                  <p:stCondLst>
                                    <p:cond delay="19500"/>
                                  </p:stCondLst>
                                  <p:childTnLst>
                                    <p:animEffect transition="out" filter="fade">
                                      <p:cBhvr>
                                        <p:cTn id="21" dur="500"/>
                                        <p:tgtEl>
                                          <p:spTgt spid="378"/>
                                        </p:tgtEl>
                                      </p:cBhvr>
                                    </p:animEffect>
                                    <p:set>
                                      <p:cBhvr>
                                        <p:cTn id="22" dur="1" fill="hold">
                                          <p:stCondLst>
                                            <p:cond delay="500"/>
                                          </p:stCondLst>
                                        </p:cTn>
                                        <p:tgtEl>
                                          <p:spTgt spid="378"/>
                                        </p:tgtEl>
                                        <p:attrNameLst>
                                          <p:attrName>style.visibility</p:attrName>
                                        </p:attrNameLst>
                                      </p:cBhvr>
                                      <p:to>
                                        <p:strVal val="hidden"/>
                                      </p:to>
                                    </p:set>
                                  </p:childTnLst>
                                </p:cTn>
                              </p:par>
                              <p:par>
                                <p:cTn id="23" presetID="10" presetClass="entr" presetSubtype="0" fill="hold" nodeType="withEffect">
                                  <p:stCondLst>
                                    <p:cond delay="19500"/>
                                  </p:stCondLst>
                                  <p:childTnLst>
                                    <p:set>
                                      <p:cBhvr>
                                        <p:cTn id="24" dur="1" fill="hold">
                                          <p:stCondLst>
                                            <p:cond delay="0"/>
                                          </p:stCondLst>
                                        </p:cTn>
                                        <p:tgtEl>
                                          <p:spTgt spid="376"/>
                                        </p:tgtEl>
                                        <p:attrNameLst>
                                          <p:attrName>style.visibility</p:attrName>
                                        </p:attrNameLst>
                                      </p:cBhvr>
                                      <p:to>
                                        <p:strVal val="visible"/>
                                      </p:to>
                                    </p:set>
                                    <p:animEffect transition="in" filter="fade">
                                      <p:cBhvr>
                                        <p:cTn id="25" dur="1500"/>
                                        <p:tgtEl>
                                          <p:spTgt spid="376"/>
                                        </p:tgtEl>
                                      </p:cBhvr>
                                    </p:animEffect>
                                  </p:childTnLst>
                                </p:cTn>
                              </p:par>
                              <p:par>
                                <p:cTn id="26" presetID="10" presetClass="exit" presetSubtype="0" fill="hold" nodeType="withEffect">
                                  <p:stCondLst>
                                    <p:cond delay="26000"/>
                                  </p:stCondLst>
                                  <p:childTnLst>
                                    <p:animEffect transition="out" filter="fade">
                                      <p:cBhvr>
                                        <p:cTn id="27" dur="500"/>
                                        <p:tgtEl>
                                          <p:spTgt spid="376"/>
                                        </p:tgtEl>
                                      </p:cBhvr>
                                    </p:animEffect>
                                    <p:set>
                                      <p:cBhvr>
                                        <p:cTn id="28" dur="1" fill="hold">
                                          <p:stCondLst>
                                            <p:cond delay="500"/>
                                          </p:stCondLst>
                                        </p:cTn>
                                        <p:tgtEl>
                                          <p:spTgt spid="376"/>
                                        </p:tgtEl>
                                        <p:attrNameLst>
                                          <p:attrName>style.visibility</p:attrName>
                                        </p:attrNameLst>
                                      </p:cBhvr>
                                      <p:to>
                                        <p:strVal val="hidden"/>
                                      </p:to>
                                    </p:set>
                                  </p:childTnLst>
                                </p:cTn>
                              </p:par>
                              <p:par>
                                <p:cTn id="29" presetID="10" presetClass="entr" presetSubtype="0" fill="hold" nodeType="withEffect">
                                  <p:stCondLst>
                                    <p:cond delay="26000"/>
                                  </p:stCondLst>
                                  <p:childTnLst>
                                    <p:set>
                                      <p:cBhvr>
                                        <p:cTn id="30" dur="1" fill="hold">
                                          <p:stCondLst>
                                            <p:cond delay="0"/>
                                          </p:stCondLst>
                                        </p:cTn>
                                        <p:tgtEl>
                                          <p:spTgt spid="379"/>
                                        </p:tgtEl>
                                        <p:attrNameLst>
                                          <p:attrName>style.visibility</p:attrName>
                                        </p:attrNameLst>
                                      </p:cBhvr>
                                      <p:to>
                                        <p:strVal val="visible"/>
                                      </p:to>
                                    </p:set>
                                    <p:animEffect transition="in" filter="fade">
                                      <p:cBhvr>
                                        <p:cTn id="31" dur="1500"/>
                                        <p:tgtEl>
                                          <p:spTgt spid="379"/>
                                        </p:tgtEl>
                                      </p:cBhvr>
                                    </p:animEffect>
                                  </p:childTnLst>
                                </p:cTn>
                              </p:par>
                              <p:par>
                                <p:cTn id="32" presetID="10" presetClass="exit" presetSubtype="0" fill="hold" nodeType="withEffect">
                                  <p:stCondLst>
                                    <p:cond delay="32400"/>
                                  </p:stCondLst>
                                  <p:childTnLst>
                                    <p:animEffect transition="out" filter="fade">
                                      <p:cBhvr>
                                        <p:cTn id="33" dur="500"/>
                                        <p:tgtEl>
                                          <p:spTgt spid="379"/>
                                        </p:tgtEl>
                                      </p:cBhvr>
                                    </p:animEffect>
                                    <p:set>
                                      <p:cBhvr>
                                        <p:cTn id="34" dur="1" fill="hold">
                                          <p:stCondLst>
                                            <p:cond delay="500"/>
                                          </p:stCondLst>
                                        </p:cTn>
                                        <p:tgtEl>
                                          <p:spTgt spid="379"/>
                                        </p:tgtEl>
                                        <p:attrNameLst>
                                          <p:attrName>style.visibility</p:attrName>
                                        </p:attrNameLst>
                                      </p:cBhvr>
                                      <p:to>
                                        <p:strVal val="hidden"/>
                                      </p:to>
                                    </p:set>
                                  </p:childTnLst>
                                </p:cTn>
                              </p:par>
                              <p:par>
                                <p:cTn id="35" presetID="10" presetClass="entr" presetSubtype="0" fill="hold" nodeType="withEffect">
                                  <p:stCondLst>
                                    <p:cond delay="32500"/>
                                  </p:stCondLst>
                                  <p:childTnLst>
                                    <p:set>
                                      <p:cBhvr>
                                        <p:cTn id="36" dur="1" fill="hold">
                                          <p:stCondLst>
                                            <p:cond delay="0"/>
                                          </p:stCondLst>
                                        </p:cTn>
                                        <p:tgtEl>
                                          <p:spTgt spid="374"/>
                                        </p:tgtEl>
                                        <p:attrNameLst>
                                          <p:attrName>style.visibility</p:attrName>
                                        </p:attrNameLst>
                                      </p:cBhvr>
                                      <p:to>
                                        <p:strVal val="visible"/>
                                      </p:to>
                                    </p:set>
                                    <p:animEffect transition="in" filter="fade">
                                      <p:cBhvr>
                                        <p:cTn id="37" dur="1500"/>
                                        <p:tgtEl>
                                          <p:spTgt spid="374"/>
                                        </p:tgtEl>
                                      </p:cBhvr>
                                    </p:animEffect>
                                  </p:childTnLst>
                                </p:cTn>
                              </p:par>
                              <p:par>
                                <p:cTn id="38" presetID="10" presetClass="exit" presetSubtype="0" fill="hold" nodeType="withEffect">
                                  <p:stCondLst>
                                    <p:cond delay="38500"/>
                                  </p:stCondLst>
                                  <p:childTnLst>
                                    <p:animEffect transition="out" filter="fade">
                                      <p:cBhvr>
                                        <p:cTn id="39" dur="500"/>
                                        <p:tgtEl>
                                          <p:spTgt spid="374"/>
                                        </p:tgtEl>
                                      </p:cBhvr>
                                    </p:animEffect>
                                    <p:set>
                                      <p:cBhvr>
                                        <p:cTn id="40" dur="1" fill="hold">
                                          <p:stCondLst>
                                            <p:cond delay="500"/>
                                          </p:stCondLst>
                                        </p:cTn>
                                        <p:tgtEl>
                                          <p:spTgt spid="374"/>
                                        </p:tgtEl>
                                        <p:attrNameLst>
                                          <p:attrName>style.visibility</p:attrName>
                                        </p:attrNameLst>
                                      </p:cBhvr>
                                      <p:to>
                                        <p:strVal val="hidden"/>
                                      </p:to>
                                    </p:set>
                                  </p:childTnLst>
                                </p:cTn>
                              </p:par>
                              <p:par>
                                <p:cTn id="41" presetID="10" presetClass="entr" presetSubtype="0" fill="hold" nodeType="withEffect">
                                  <p:stCondLst>
                                    <p:cond delay="38500"/>
                                  </p:stCondLst>
                                  <p:childTnLst>
                                    <p:set>
                                      <p:cBhvr>
                                        <p:cTn id="42" dur="1" fill="hold">
                                          <p:stCondLst>
                                            <p:cond delay="0"/>
                                          </p:stCondLst>
                                        </p:cTn>
                                        <p:tgtEl>
                                          <p:spTgt spid="375"/>
                                        </p:tgtEl>
                                        <p:attrNameLst>
                                          <p:attrName>style.visibility</p:attrName>
                                        </p:attrNameLst>
                                      </p:cBhvr>
                                      <p:to>
                                        <p:strVal val="visible"/>
                                      </p:to>
                                    </p:set>
                                    <p:animEffect transition="in" filter="fade">
                                      <p:cBhvr>
                                        <p:cTn id="43" dur="1500"/>
                                        <p:tgtEl>
                                          <p:spTgt spid="375"/>
                                        </p:tgtEl>
                                      </p:cBhvr>
                                    </p:animEffect>
                                  </p:childTnLst>
                                </p:cTn>
                              </p:par>
                              <p:par>
                                <p:cTn id="44" presetID="10" presetClass="exit" presetSubtype="0" fill="hold" nodeType="withEffect">
                                  <p:stCondLst>
                                    <p:cond delay="45000"/>
                                  </p:stCondLst>
                                  <p:childTnLst>
                                    <p:animEffect transition="out" filter="fade">
                                      <p:cBhvr>
                                        <p:cTn id="45" dur="500"/>
                                        <p:tgtEl>
                                          <p:spTgt spid="375"/>
                                        </p:tgtEl>
                                      </p:cBhvr>
                                    </p:animEffect>
                                    <p:set>
                                      <p:cBhvr>
                                        <p:cTn id="46" dur="1" fill="hold">
                                          <p:stCondLst>
                                            <p:cond delay="500"/>
                                          </p:stCondLst>
                                        </p:cTn>
                                        <p:tgtEl>
                                          <p:spTgt spid="375"/>
                                        </p:tgtEl>
                                        <p:attrNameLst>
                                          <p:attrName>style.visibility</p:attrName>
                                        </p:attrNameLst>
                                      </p:cBhvr>
                                      <p:to>
                                        <p:strVal val="hidden"/>
                                      </p:to>
                                    </p:set>
                                  </p:childTnLst>
                                </p:cTn>
                              </p:par>
                              <p:par>
                                <p:cTn id="47" presetID="10" presetClass="entr" presetSubtype="0" fill="hold" nodeType="withEffect">
                                  <p:stCondLst>
                                    <p:cond delay="45000"/>
                                  </p:stCondLst>
                                  <p:childTnLst>
                                    <p:set>
                                      <p:cBhvr>
                                        <p:cTn id="48" dur="1" fill="hold">
                                          <p:stCondLst>
                                            <p:cond delay="0"/>
                                          </p:stCondLst>
                                        </p:cTn>
                                        <p:tgtEl>
                                          <p:spTgt spid="377"/>
                                        </p:tgtEl>
                                        <p:attrNameLst>
                                          <p:attrName>style.visibility</p:attrName>
                                        </p:attrNameLst>
                                      </p:cBhvr>
                                      <p:to>
                                        <p:strVal val="visible"/>
                                      </p:to>
                                    </p:set>
                                    <p:animEffect transition="in" filter="fade">
                                      <p:cBhvr>
                                        <p:cTn id="49" dur="1500"/>
                                        <p:tgtEl>
                                          <p:spTgt spid="377"/>
                                        </p:tgtEl>
                                      </p:cBhvr>
                                    </p:animEffect>
                                  </p:childTnLst>
                                </p:cTn>
                              </p:par>
                              <p:par>
                                <p:cTn id="50" presetID="10" presetClass="exit" presetSubtype="0" fill="hold" nodeType="withEffect">
                                  <p:stCondLst>
                                    <p:cond delay="51000"/>
                                  </p:stCondLst>
                                  <p:childTnLst>
                                    <p:animEffect transition="out" filter="fade">
                                      <p:cBhvr>
                                        <p:cTn id="51" dur="400"/>
                                        <p:tgtEl>
                                          <p:spTgt spid="377"/>
                                        </p:tgtEl>
                                      </p:cBhvr>
                                    </p:animEffect>
                                    <p:set>
                                      <p:cBhvr>
                                        <p:cTn id="52" dur="1" fill="hold">
                                          <p:stCondLst>
                                            <p:cond delay="400"/>
                                          </p:stCondLst>
                                        </p:cTn>
                                        <p:tgtEl>
                                          <p:spTgt spid="377"/>
                                        </p:tgtEl>
                                        <p:attrNameLst>
                                          <p:attrName>style.visibility</p:attrName>
                                        </p:attrNameLst>
                                      </p:cBhvr>
                                      <p:to>
                                        <p:strVal val="hidden"/>
                                      </p:to>
                                    </p:set>
                                  </p:childTnLst>
                                </p:cTn>
                              </p:par>
                              <p:par>
                                <p:cTn id="53" presetID="10" presetClass="entr" presetSubtype="0" fill="hold" nodeType="withEffect">
                                  <p:stCondLst>
                                    <p:cond delay="51000"/>
                                  </p:stCondLst>
                                  <p:childTnLst>
                                    <p:set>
                                      <p:cBhvr>
                                        <p:cTn id="54" dur="1" fill="hold">
                                          <p:stCondLst>
                                            <p:cond delay="0"/>
                                          </p:stCondLst>
                                        </p:cTn>
                                        <p:tgtEl>
                                          <p:spTgt spid="381"/>
                                        </p:tgtEl>
                                        <p:attrNameLst>
                                          <p:attrName>style.visibility</p:attrName>
                                        </p:attrNameLst>
                                      </p:cBhvr>
                                      <p:to>
                                        <p:strVal val="visible"/>
                                      </p:to>
                                    </p:set>
                                    <p:animEffect transition="in" filter="fade">
                                      <p:cBhvr>
                                        <p:cTn id="55" dur="1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sp>
        <p:nvSpPr>
          <p:cNvPr id="386" name="Google Shape;386;p18"/>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PEOPLE</a:t>
            </a:r>
            <a:endParaRPr/>
          </a:p>
        </p:txBody>
      </p:sp>
      <p:sp>
        <p:nvSpPr>
          <p:cNvPr id="387" name="Google Shape;387;p18"/>
          <p:cNvSpPr txBox="1">
            <a:spLocks noGrp="1"/>
          </p:cNvSpPr>
          <p:nvPr>
            <p:ph type="body" idx="1"/>
          </p:nvPr>
        </p:nvSpPr>
        <p:spPr>
          <a:xfrm>
            <a:off x="684212" y="1718961"/>
            <a:ext cx="2891010" cy="3615267"/>
          </a:xfrm>
          <a:prstGeom prst="rect">
            <a:avLst/>
          </a:prstGeom>
          <a:noFill/>
          <a:ln>
            <a:noFill/>
          </a:ln>
        </p:spPr>
        <p:txBody>
          <a:bodyPr spcFirstLastPara="1" wrap="square" lIns="91425" tIns="45700" rIns="91425" bIns="45700" anchor="ctr" anchorCtr="0">
            <a:normAutofit fontScale="55000" lnSpcReduction="20000"/>
          </a:bodyPr>
          <a:lstStyle/>
          <a:p>
            <a:pPr marL="285750" lvl="0" indent="-285750" algn="l" rtl="0">
              <a:spcBef>
                <a:spcPts val="0"/>
              </a:spcBef>
              <a:spcAft>
                <a:spcPts val="0"/>
              </a:spcAft>
              <a:buSzPct val="80000"/>
              <a:buChar char="▶"/>
            </a:pPr>
            <a:r>
              <a:rPr lang="en-GB" dirty="0"/>
              <a:t>Max- Systems</a:t>
            </a:r>
            <a:endParaRPr dirty="0"/>
          </a:p>
          <a:p>
            <a:pPr marL="285750" lvl="0" indent="-285750" algn="l" rtl="0">
              <a:spcBef>
                <a:spcPts val="850"/>
              </a:spcBef>
              <a:spcAft>
                <a:spcPts val="0"/>
              </a:spcAft>
              <a:buSzPct val="80000"/>
              <a:buChar char="▶"/>
            </a:pPr>
            <a:r>
              <a:rPr lang="en-GB" dirty="0"/>
              <a:t>Kieran- CAD/Conclusion</a:t>
            </a:r>
            <a:endParaRPr dirty="0"/>
          </a:p>
          <a:p>
            <a:pPr marL="285750" lvl="0" indent="-285750" algn="l" rtl="0">
              <a:spcBef>
                <a:spcPts val="850"/>
              </a:spcBef>
              <a:spcAft>
                <a:spcPts val="0"/>
              </a:spcAft>
              <a:buSzPct val="80000"/>
              <a:buChar char="▶"/>
            </a:pPr>
            <a:r>
              <a:rPr lang="en-GB" dirty="0" smtClean="0"/>
              <a:t>David</a:t>
            </a:r>
            <a:r>
              <a:rPr lang="en-GB" dirty="0" smtClean="0"/>
              <a:t>- </a:t>
            </a:r>
            <a:r>
              <a:rPr lang="en-GB" dirty="0"/>
              <a:t>Business Case</a:t>
            </a:r>
            <a:endParaRPr dirty="0"/>
          </a:p>
          <a:p>
            <a:pPr marL="285750" lvl="0" indent="-285750" algn="l" rtl="0">
              <a:spcBef>
                <a:spcPts val="850"/>
              </a:spcBef>
              <a:spcAft>
                <a:spcPts val="0"/>
              </a:spcAft>
              <a:buSzPct val="80000"/>
              <a:buChar char="▶"/>
            </a:pPr>
            <a:r>
              <a:rPr lang="en-GB" dirty="0"/>
              <a:t>Michael- Systems</a:t>
            </a:r>
            <a:endParaRPr dirty="0"/>
          </a:p>
          <a:p>
            <a:pPr marL="285750" lvl="0" indent="-285750" algn="l" rtl="0">
              <a:spcBef>
                <a:spcPts val="850"/>
              </a:spcBef>
              <a:spcAft>
                <a:spcPts val="0"/>
              </a:spcAft>
              <a:buSzPct val="80000"/>
              <a:buChar char="▶"/>
            </a:pPr>
            <a:r>
              <a:rPr lang="en-GB" dirty="0"/>
              <a:t>Henry- Final Design</a:t>
            </a:r>
            <a:endParaRPr dirty="0"/>
          </a:p>
          <a:p>
            <a:pPr marL="285750" lvl="0" indent="-285750" algn="l" rtl="0">
              <a:spcBef>
                <a:spcPts val="850"/>
              </a:spcBef>
              <a:spcAft>
                <a:spcPts val="0"/>
              </a:spcAft>
              <a:buSzPct val="80000"/>
              <a:buChar char="▶"/>
            </a:pPr>
            <a:r>
              <a:rPr lang="en-GB" dirty="0"/>
              <a:t>Harry- Requirements/PDR</a:t>
            </a:r>
            <a:endParaRPr dirty="0"/>
          </a:p>
          <a:p>
            <a:pPr marL="285750" lvl="0" indent="-285750" algn="l" rtl="0">
              <a:spcBef>
                <a:spcPts val="850"/>
              </a:spcBef>
              <a:spcAft>
                <a:spcPts val="0"/>
              </a:spcAft>
              <a:buSzPct val="80000"/>
              <a:buChar char="▶"/>
            </a:pPr>
            <a:r>
              <a:rPr lang="en-GB" dirty="0"/>
              <a:t>David- Structures </a:t>
            </a:r>
            <a:endParaRPr dirty="0"/>
          </a:p>
          <a:p>
            <a:pPr marL="285750" lvl="0" indent="-285750" algn="l" rtl="0">
              <a:spcBef>
                <a:spcPts val="850"/>
              </a:spcBef>
              <a:spcAft>
                <a:spcPts val="0"/>
              </a:spcAft>
              <a:buSzPct val="80000"/>
              <a:buChar char="▶"/>
            </a:pPr>
            <a:r>
              <a:rPr lang="en-GB" dirty="0"/>
              <a:t>Amr- Preliminary Design</a:t>
            </a:r>
            <a:endParaRPr dirty="0"/>
          </a:p>
          <a:p>
            <a:pPr marL="285750" lvl="0" indent="-285750" algn="l" rtl="0">
              <a:spcBef>
                <a:spcPts val="850"/>
              </a:spcBef>
              <a:spcAft>
                <a:spcPts val="0"/>
              </a:spcAft>
              <a:buSzPct val="80000"/>
              <a:buChar char="▶"/>
            </a:pPr>
            <a:r>
              <a:rPr lang="en-GB" dirty="0"/>
              <a:t>Silas- Aerodynamics</a:t>
            </a:r>
            <a:endParaRPr dirty="0"/>
          </a:p>
          <a:p>
            <a:pPr marL="285750" lvl="0" indent="-285750" algn="l" rtl="0">
              <a:spcBef>
                <a:spcPts val="850"/>
              </a:spcBef>
              <a:spcAft>
                <a:spcPts val="0"/>
              </a:spcAft>
              <a:buSzPct val="80000"/>
              <a:buChar char="▶"/>
            </a:pPr>
            <a:r>
              <a:rPr lang="en-GB" dirty="0"/>
              <a:t>Mahmud- Aero 2</a:t>
            </a:r>
            <a:endParaRPr dirty="0"/>
          </a:p>
          <a:p>
            <a:pPr marL="285750" lvl="0" indent="-285750" algn="l" rtl="0">
              <a:spcBef>
                <a:spcPts val="850"/>
              </a:spcBef>
              <a:spcAft>
                <a:spcPts val="0"/>
              </a:spcAft>
              <a:buSzPct val="80000"/>
              <a:buChar char="▶"/>
            </a:pPr>
            <a:r>
              <a:rPr lang="en-GB" dirty="0" err="1" smtClean="0"/>
              <a:t>Elysia</a:t>
            </a:r>
            <a:r>
              <a:rPr lang="en-GB" dirty="0" smtClean="0"/>
              <a:t> &amp; David- </a:t>
            </a:r>
            <a:r>
              <a:rPr lang="en-GB" dirty="0"/>
              <a:t>Project Overview</a:t>
            </a:r>
            <a:endParaRPr dirty="0"/>
          </a:p>
          <a:p>
            <a:pPr marL="285750" lvl="0" indent="-285750" algn="l" rtl="0">
              <a:spcBef>
                <a:spcPts val="850"/>
              </a:spcBef>
              <a:spcAft>
                <a:spcPts val="0"/>
              </a:spcAft>
              <a:buSzPct val="80000"/>
              <a:buChar char="▶"/>
            </a:pPr>
            <a:r>
              <a:rPr lang="en-GB" dirty="0" err="1"/>
              <a:t>Nisha</a:t>
            </a:r>
            <a:r>
              <a:rPr lang="en-GB" dirty="0"/>
              <a:t>- Structures</a:t>
            </a:r>
            <a:endParaRPr dirty="0"/>
          </a:p>
          <a:p>
            <a:pPr marL="285750" lvl="0" indent="-285750" algn="l" rtl="0">
              <a:spcBef>
                <a:spcPts val="850"/>
              </a:spcBef>
              <a:spcAft>
                <a:spcPts val="0"/>
              </a:spcAft>
              <a:buSzPct val="80000"/>
              <a:buChar char="▶"/>
            </a:pPr>
            <a:r>
              <a:rPr lang="en-GB" dirty="0"/>
              <a:t>Viktor- Propulsion</a:t>
            </a:r>
            <a:endParaRPr dirty="0"/>
          </a:p>
        </p:txBody>
      </p:sp>
      <p:sp>
        <p:nvSpPr>
          <p:cNvPr id="388" name="Google Shape;388;p18"/>
          <p:cNvSpPr txBox="1"/>
          <p:nvPr/>
        </p:nvSpPr>
        <p:spPr>
          <a:xfrm>
            <a:off x="4189412" y="2031999"/>
            <a:ext cx="2891010" cy="3615267"/>
          </a:xfrm>
          <a:prstGeom prst="rect">
            <a:avLst/>
          </a:prstGeom>
          <a:noFill/>
          <a:ln>
            <a:noFill/>
          </a:ln>
        </p:spPr>
        <p:txBody>
          <a:bodyPr spcFirstLastPara="1" wrap="square" lIns="91425" tIns="45700" rIns="91425" bIns="45700" anchor="ctr" anchorCtr="0">
            <a:normAutofit fontScale="55000" lnSpcReduction="20000"/>
          </a:bodyPr>
          <a:lstStyle/>
          <a:p>
            <a:pPr marL="285750" marR="0" lvl="0" indent="-285750" algn="l" rtl="0">
              <a:spcBef>
                <a:spcPts val="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Project Overview</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Business Case</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Requirements/PDR</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Preliminary Design</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Final Design</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Aero</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Aero 2</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Structures</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Structures 2</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Propulsion</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Systems</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Systems 2</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CAD</a:t>
            </a:r>
            <a:endParaRPr/>
          </a:p>
          <a:p>
            <a:pPr marL="285750" marR="0" lvl="0" indent="-285750" algn="l" rtl="0">
              <a:spcBef>
                <a:spcPts val="820"/>
              </a:spcBef>
              <a:spcAft>
                <a:spcPts val="0"/>
              </a:spcAft>
              <a:buClr>
                <a:schemeClr val="lt1"/>
              </a:buClr>
              <a:buSzPct val="80000"/>
              <a:buFont typeface="Noto Sans Symbols"/>
              <a:buChar char="▶"/>
            </a:pPr>
            <a:r>
              <a:rPr lang="en-GB" sz="2000" strike="sngStrike" cap="none">
                <a:solidFill>
                  <a:srgbClr val="0F486F"/>
                </a:solidFill>
                <a:latin typeface="Century Gothic"/>
                <a:ea typeface="Century Gothic"/>
                <a:cs typeface="Century Gothic"/>
                <a:sym typeface="Century Gothic"/>
              </a:rPr>
              <a:t>Conclusion</a:t>
            </a:r>
            <a:endParaRPr/>
          </a:p>
          <a:p>
            <a:pPr marL="285750" marR="0" lvl="0" indent="-229870" algn="l" rtl="0">
              <a:spcBef>
                <a:spcPts val="820"/>
              </a:spcBef>
              <a:spcAft>
                <a:spcPts val="0"/>
              </a:spcAft>
              <a:buClr>
                <a:schemeClr val="lt1"/>
              </a:buClr>
              <a:buSzPct val="80000"/>
              <a:buFont typeface="Noto Sans Symbols"/>
              <a:buNone/>
            </a:pPr>
            <a:endParaRPr sz="2000" cap="none">
              <a:solidFill>
                <a:srgbClr val="0F486F"/>
              </a:solidFill>
              <a:latin typeface="Century Gothic"/>
              <a:ea typeface="Century Gothic"/>
              <a:cs typeface="Century Gothic"/>
              <a:sym typeface="Century Gothic"/>
            </a:endParaRPr>
          </a:p>
          <a:p>
            <a:pPr marL="285750" marR="0" lvl="0" indent="-229870" algn="l" rtl="0">
              <a:spcBef>
                <a:spcPts val="820"/>
              </a:spcBef>
              <a:spcAft>
                <a:spcPts val="0"/>
              </a:spcAft>
              <a:buClr>
                <a:schemeClr val="lt1"/>
              </a:buClr>
              <a:buSzPct val="80000"/>
              <a:buFont typeface="Noto Sans Symbols"/>
              <a:buNone/>
            </a:pPr>
            <a:endParaRPr sz="2000" cap="none">
              <a:solidFill>
                <a:srgbClr val="0F486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CONTENTS</a:t>
            </a:r>
            <a:endParaRPr/>
          </a:p>
        </p:txBody>
      </p:sp>
      <p:sp>
        <p:nvSpPr>
          <p:cNvPr id="203" name="Google Shape;203;p2"/>
          <p:cNvSpPr txBox="1">
            <a:spLocks noGrp="1"/>
          </p:cNvSpPr>
          <p:nvPr>
            <p:ph type="body" idx="1"/>
          </p:nvPr>
        </p:nvSpPr>
        <p:spPr>
          <a:xfrm>
            <a:off x="684212" y="1718961"/>
            <a:ext cx="8534400" cy="3615267"/>
          </a:xfrm>
          <a:prstGeom prst="rect">
            <a:avLst/>
          </a:prstGeom>
          <a:noFill/>
          <a:ln>
            <a:noFill/>
          </a:ln>
        </p:spPr>
        <p:txBody>
          <a:bodyPr spcFirstLastPara="1" wrap="square" lIns="91425" tIns="45700" rIns="91425" bIns="45700" anchor="ctr" anchorCtr="0">
            <a:normAutofit fontScale="92500" lnSpcReduction="20000"/>
          </a:bodyPr>
          <a:lstStyle/>
          <a:p>
            <a:pPr marL="285750" lvl="0" indent="-285750" algn="l" rtl="0">
              <a:spcBef>
                <a:spcPts val="0"/>
              </a:spcBef>
              <a:spcAft>
                <a:spcPts val="0"/>
              </a:spcAft>
              <a:buSzPct val="80000"/>
              <a:buChar char="▶"/>
            </a:pPr>
            <a:r>
              <a:rPr lang="en-GB" b="1">
                <a:solidFill>
                  <a:srgbClr val="0C0C0C"/>
                </a:solidFill>
              </a:rPr>
              <a:t>Project Overview</a:t>
            </a:r>
            <a:endParaRPr/>
          </a:p>
          <a:p>
            <a:pPr marL="285750" lvl="0" indent="-285750" algn="l" rtl="0">
              <a:spcBef>
                <a:spcPts val="940"/>
              </a:spcBef>
              <a:spcAft>
                <a:spcPts val="0"/>
              </a:spcAft>
              <a:buSzPct val="80000"/>
              <a:buChar char="▶"/>
            </a:pPr>
            <a:r>
              <a:rPr lang="en-GB" b="1">
                <a:solidFill>
                  <a:srgbClr val="0C0C0C"/>
                </a:solidFill>
              </a:rPr>
              <a:t>Business Case</a:t>
            </a:r>
            <a:endParaRPr/>
          </a:p>
          <a:p>
            <a:pPr marL="285750" lvl="0" indent="-285750" algn="l" rtl="0">
              <a:spcBef>
                <a:spcPts val="940"/>
              </a:spcBef>
              <a:spcAft>
                <a:spcPts val="0"/>
              </a:spcAft>
              <a:buSzPct val="80000"/>
              <a:buChar char="▶"/>
            </a:pPr>
            <a:r>
              <a:rPr lang="en-GB" b="1">
                <a:solidFill>
                  <a:srgbClr val="0C0C0C"/>
                </a:solidFill>
              </a:rPr>
              <a:t>Requirements</a:t>
            </a:r>
            <a:endParaRPr/>
          </a:p>
          <a:p>
            <a:pPr marL="285750" lvl="0" indent="-285750" algn="l" rtl="0">
              <a:spcBef>
                <a:spcPts val="940"/>
              </a:spcBef>
              <a:spcAft>
                <a:spcPts val="0"/>
              </a:spcAft>
              <a:buSzPct val="80000"/>
              <a:buChar char="▶"/>
            </a:pPr>
            <a:r>
              <a:rPr lang="en-GB" b="1">
                <a:solidFill>
                  <a:srgbClr val="0C0C0C"/>
                </a:solidFill>
              </a:rPr>
              <a:t>Preliminary Design</a:t>
            </a:r>
            <a:endParaRPr/>
          </a:p>
          <a:p>
            <a:pPr marL="285750" lvl="0" indent="-285750" algn="l" rtl="0">
              <a:spcBef>
                <a:spcPts val="940"/>
              </a:spcBef>
              <a:spcAft>
                <a:spcPts val="0"/>
              </a:spcAft>
              <a:buSzPct val="80000"/>
              <a:buChar char="▶"/>
            </a:pPr>
            <a:r>
              <a:rPr lang="en-GB" b="1">
                <a:solidFill>
                  <a:srgbClr val="0C0C0C"/>
                </a:solidFill>
              </a:rPr>
              <a:t>Final Key Decisions</a:t>
            </a:r>
            <a:endParaRPr/>
          </a:p>
          <a:p>
            <a:pPr marL="285750" lvl="0" indent="-285750" algn="l" rtl="0">
              <a:spcBef>
                <a:spcPts val="940"/>
              </a:spcBef>
              <a:spcAft>
                <a:spcPts val="0"/>
              </a:spcAft>
              <a:buSzPct val="80000"/>
              <a:buChar char="▶"/>
            </a:pPr>
            <a:r>
              <a:rPr lang="en-GB" b="1">
                <a:solidFill>
                  <a:srgbClr val="0C0C0C"/>
                </a:solidFill>
              </a:rPr>
              <a:t>Aerodynamics</a:t>
            </a:r>
            <a:endParaRPr/>
          </a:p>
          <a:p>
            <a:pPr marL="285750" lvl="0" indent="-285750" algn="l" rtl="0">
              <a:spcBef>
                <a:spcPts val="940"/>
              </a:spcBef>
              <a:spcAft>
                <a:spcPts val="0"/>
              </a:spcAft>
              <a:buSzPct val="80000"/>
              <a:buChar char="▶"/>
            </a:pPr>
            <a:r>
              <a:rPr lang="en-GB" b="1">
                <a:solidFill>
                  <a:srgbClr val="0C0C0C"/>
                </a:solidFill>
              </a:rPr>
              <a:t>Structures</a:t>
            </a:r>
            <a:endParaRPr/>
          </a:p>
          <a:p>
            <a:pPr marL="285750" lvl="0" indent="-285750" algn="l" rtl="0">
              <a:spcBef>
                <a:spcPts val="940"/>
              </a:spcBef>
              <a:spcAft>
                <a:spcPts val="0"/>
              </a:spcAft>
              <a:buSzPct val="80000"/>
              <a:buChar char="▶"/>
            </a:pPr>
            <a:r>
              <a:rPr lang="en-GB" b="1">
                <a:solidFill>
                  <a:srgbClr val="0C0C0C"/>
                </a:solidFill>
              </a:rPr>
              <a:t>Propulsion</a:t>
            </a:r>
            <a:endParaRPr/>
          </a:p>
          <a:p>
            <a:pPr marL="285750" lvl="0" indent="-285750" algn="l" rtl="0">
              <a:spcBef>
                <a:spcPts val="940"/>
              </a:spcBef>
              <a:spcAft>
                <a:spcPts val="0"/>
              </a:spcAft>
              <a:buSzPct val="80000"/>
              <a:buChar char="▶"/>
            </a:pPr>
            <a:r>
              <a:rPr lang="en-GB" b="1">
                <a:solidFill>
                  <a:srgbClr val="0C0C0C"/>
                </a:solidFill>
              </a:rPr>
              <a:t>Systems</a:t>
            </a:r>
            <a:endParaRPr/>
          </a:p>
          <a:p>
            <a:pPr marL="285750" lvl="0" indent="-285750" algn="l" rtl="0">
              <a:spcBef>
                <a:spcPts val="940"/>
              </a:spcBef>
              <a:spcAft>
                <a:spcPts val="0"/>
              </a:spcAft>
              <a:buSzPct val="80000"/>
              <a:buChar char="▶"/>
            </a:pPr>
            <a:r>
              <a:rPr lang="en-GB" b="1">
                <a:solidFill>
                  <a:srgbClr val="0C0C0C"/>
                </a:solidFill>
              </a:rPr>
              <a:t>Conclusion</a:t>
            </a:r>
            <a:endParaRPr/>
          </a:p>
          <a:p>
            <a:pPr marL="285750" lvl="0" indent="-199390" algn="l" rtl="0">
              <a:spcBef>
                <a:spcPts val="940"/>
              </a:spcBef>
              <a:spcAft>
                <a:spcPts val="0"/>
              </a:spcAft>
              <a:buSzPct val="80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PROJECT OVERVIEW</a:t>
            </a:r>
            <a:endParaRPr/>
          </a:p>
        </p:txBody>
      </p:sp>
      <p:sp>
        <p:nvSpPr>
          <p:cNvPr id="209" name="Google Shape;209;p3"/>
          <p:cNvSpPr txBox="1">
            <a:spLocks noGrp="1"/>
          </p:cNvSpPr>
          <p:nvPr>
            <p:ph type="body" idx="1"/>
          </p:nvPr>
        </p:nvSpPr>
        <p:spPr>
          <a:xfrm>
            <a:off x="684212" y="1718961"/>
            <a:ext cx="9185787" cy="4020847"/>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600"/>
              <a:buChar char="▶"/>
            </a:pPr>
            <a:r>
              <a:rPr lang="en-GB" b="1">
                <a:solidFill>
                  <a:srgbClr val="000000"/>
                </a:solidFill>
              </a:rPr>
              <a:t>Design a family of two regional aircraft</a:t>
            </a:r>
            <a:br>
              <a:rPr lang="en-GB" b="1">
                <a:solidFill>
                  <a:srgbClr val="000000"/>
                </a:solidFill>
              </a:rPr>
            </a:br>
            <a:r>
              <a:rPr lang="en-GB" b="1">
                <a:solidFill>
                  <a:srgbClr val="000000"/>
                </a:solidFill>
              </a:rPr>
              <a:t> - 80 seats and 100 seats </a:t>
            </a:r>
            <a:br>
              <a:rPr lang="en-GB" b="1">
                <a:solidFill>
                  <a:srgbClr val="000000"/>
                </a:solidFill>
              </a:rPr>
            </a:br>
            <a:r>
              <a:rPr lang="en-GB" b="1">
                <a:solidFill>
                  <a:srgbClr val="000000"/>
                </a:solidFill>
              </a:rPr>
              <a:t>- Flights between minor airports or as feeders to larger airports </a:t>
            </a:r>
            <a:endParaRPr/>
          </a:p>
          <a:p>
            <a:pPr marL="228600" lvl="0" indent="-228600" algn="l" rtl="0">
              <a:spcBef>
                <a:spcPts val="1000"/>
              </a:spcBef>
              <a:spcAft>
                <a:spcPts val="0"/>
              </a:spcAft>
              <a:buSzPts val="1600"/>
              <a:buChar char="▶"/>
            </a:pPr>
            <a:r>
              <a:rPr lang="en-GB" b="1">
                <a:solidFill>
                  <a:srgbClr val="000000"/>
                </a:solidFill>
              </a:rPr>
              <a:t>Design mission range of 1000nm</a:t>
            </a:r>
            <a:br>
              <a:rPr lang="en-GB" b="1">
                <a:solidFill>
                  <a:srgbClr val="000000"/>
                </a:solidFill>
              </a:rPr>
            </a:br>
            <a:r>
              <a:rPr lang="en-GB" b="1">
                <a:solidFill>
                  <a:srgbClr val="000000"/>
                </a:solidFill>
              </a:rPr>
              <a:t> - Study mission 3 x 300 nautical mile flights </a:t>
            </a:r>
            <a:endParaRPr/>
          </a:p>
          <a:p>
            <a:pPr marL="228600" lvl="0" indent="-228600" algn="l" rtl="0">
              <a:spcBef>
                <a:spcPts val="1000"/>
              </a:spcBef>
              <a:spcAft>
                <a:spcPts val="0"/>
              </a:spcAft>
              <a:buSzPts val="1600"/>
              <a:buChar char="▶"/>
            </a:pPr>
            <a:r>
              <a:rPr lang="en-GB" b="1">
                <a:solidFill>
                  <a:srgbClr val="000000"/>
                </a:solidFill>
              </a:rPr>
              <a:t>Key design drivers and identified requirements:</a:t>
            </a:r>
            <a:br>
              <a:rPr lang="en-GB" b="1">
                <a:solidFill>
                  <a:srgbClr val="000000"/>
                </a:solidFill>
              </a:rPr>
            </a:br>
            <a:r>
              <a:rPr lang="en-GB" b="1">
                <a:solidFill>
                  <a:srgbClr val="000000"/>
                </a:solidFill>
              </a:rPr>
              <a:t> - Minimum direct operating cost</a:t>
            </a:r>
            <a:br>
              <a:rPr lang="en-GB" b="1">
                <a:solidFill>
                  <a:srgbClr val="000000"/>
                </a:solidFill>
              </a:rPr>
            </a:br>
            <a:r>
              <a:rPr lang="en-GB" b="1">
                <a:solidFill>
                  <a:srgbClr val="000000"/>
                </a:solidFill>
              </a:rPr>
              <a:t> - High operational reliability and manufacturability</a:t>
            </a:r>
            <a:br>
              <a:rPr lang="en-GB" b="1">
                <a:solidFill>
                  <a:srgbClr val="000000"/>
                </a:solidFill>
              </a:rPr>
            </a:br>
            <a:r>
              <a:rPr lang="en-GB" b="1">
                <a:solidFill>
                  <a:srgbClr val="000000"/>
                </a:solidFill>
              </a:rPr>
              <a:t> - Commonality vs. optimisation of specific variant</a:t>
            </a:r>
            <a:br>
              <a:rPr lang="en-GB" b="1">
                <a:solidFill>
                  <a:srgbClr val="000000"/>
                </a:solidFill>
              </a:rPr>
            </a:br>
            <a:r>
              <a:rPr lang="en-GB" b="1">
                <a:solidFill>
                  <a:srgbClr val="000000"/>
                </a:solidFill>
              </a:rPr>
              <a:t> - Business case &amp; competition</a:t>
            </a:r>
            <a:endParaRPr/>
          </a:p>
          <a:p>
            <a:pPr marL="285750" lvl="0" indent="-184150" algn="l" rtl="0">
              <a:spcBef>
                <a:spcPts val="1000"/>
              </a:spcBef>
              <a:spcAft>
                <a:spcPts val="0"/>
              </a:spcAft>
              <a:buSzPts val="1600"/>
              <a:buNone/>
            </a:pPr>
            <a:endParaRPr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BUSINESS CASE</a:t>
            </a:r>
            <a:endParaRPr/>
          </a:p>
        </p:txBody>
      </p:sp>
      <p:sp>
        <p:nvSpPr>
          <p:cNvPr id="215" name="Google Shape;215;p4"/>
          <p:cNvSpPr txBox="1">
            <a:spLocks noGrp="1"/>
          </p:cNvSpPr>
          <p:nvPr>
            <p:ph type="body" idx="1"/>
          </p:nvPr>
        </p:nvSpPr>
        <p:spPr>
          <a:xfrm>
            <a:off x="684212" y="1718961"/>
            <a:ext cx="10923070" cy="4644517"/>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600"/>
              <a:buChar char="▶"/>
            </a:pPr>
            <a:r>
              <a:rPr lang="en-GB" b="1">
                <a:solidFill>
                  <a:schemeClr val="dk1"/>
                </a:solidFill>
              </a:rPr>
              <a:t>Success of this project depends upon market outlook, current/future trends, conformity to upcoming regulations.</a:t>
            </a:r>
            <a:endParaRPr/>
          </a:p>
          <a:p>
            <a:pPr marL="742950" lvl="1" indent="-285750" algn="l" rtl="0">
              <a:spcBef>
                <a:spcPts val="960"/>
              </a:spcBef>
              <a:spcAft>
                <a:spcPts val="0"/>
              </a:spcAft>
              <a:buSzPts val="1440"/>
              <a:buChar char="▶"/>
            </a:pPr>
            <a:r>
              <a:rPr lang="en-GB" b="1">
                <a:solidFill>
                  <a:schemeClr val="dk1"/>
                </a:solidFill>
              </a:rPr>
              <a:t>Airbus/Embraer Outlook Reports	  ICAO and EASA Regulations	Oil forecasts</a:t>
            </a:r>
            <a:endParaRPr/>
          </a:p>
          <a:p>
            <a:pPr marL="285750" lvl="0" indent="-285750" algn="l" rtl="0">
              <a:spcBef>
                <a:spcPts val="1000"/>
              </a:spcBef>
              <a:spcAft>
                <a:spcPts val="0"/>
              </a:spcAft>
              <a:buSzPts val="1600"/>
              <a:buChar char="▶"/>
            </a:pPr>
            <a:r>
              <a:rPr lang="en-GB" b="1">
                <a:solidFill>
                  <a:schemeClr val="dk1"/>
                </a:solidFill>
              </a:rPr>
              <a:t>Regional aircraft competitors were identified alongside their regions of operation.</a:t>
            </a:r>
            <a:endParaRPr/>
          </a:p>
          <a:p>
            <a:pPr marL="742950" lvl="1" indent="-285750" algn="l" rtl="0">
              <a:spcBef>
                <a:spcPts val="960"/>
              </a:spcBef>
              <a:spcAft>
                <a:spcPts val="0"/>
              </a:spcAft>
              <a:buSzPts val="1440"/>
              <a:buChar char="▶"/>
            </a:pPr>
            <a:r>
              <a:rPr lang="en-GB" b="1">
                <a:solidFill>
                  <a:schemeClr val="dk1"/>
                </a:solidFill>
              </a:rPr>
              <a:t>Mature- Europe and USA (replacement)	Emerging- Asia-Pacific (growth)</a:t>
            </a:r>
            <a:endParaRPr/>
          </a:p>
          <a:p>
            <a:pPr marL="285750" lvl="0" indent="-285750" algn="l" rtl="0">
              <a:spcBef>
                <a:spcPts val="1000"/>
              </a:spcBef>
              <a:spcAft>
                <a:spcPts val="0"/>
              </a:spcAft>
              <a:buSzPts val="1600"/>
              <a:buChar char="▶"/>
            </a:pPr>
            <a:r>
              <a:rPr lang="en-GB" b="1">
                <a:solidFill>
                  <a:schemeClr val="dk1"/>
                </a:solidFill>
              </a:rPr>
              <a:t>Research allowed visualisation of the project helping to further refine initial requirements.</a:t>
            </a:r>
            <a:endParaRPr/>
          </a:p>
          <a:p>
            <a:pPr marL="285750" lvl="0" indent="-285750" algn="l" rtl="0">
              <a:spcBef>
                <a:spcPts val="1000"/>
              </a:spcBef>
              <a:spcAft>
                <a:spcPts val="0"/>
              </a:spcAft>
              <a:buSzPts val="1600"/>
              <a:buChar char="▶"/>
            </a:pPr>
            <a:r>
              <a:rPr lang="en-GB" b="1">
                <a:solidFill>
                  <a:schemeClr val="dk1"/>
                </a:solidFill>
              </a:rPr>
              <a:t>Designing for longevity = SUCCESS</a:t>
            </a:r>
            <a:endParaRPr/>
          </a:p>
          <a:p>
            <a:pPr marL="285750" lvl="0" indent="-184150" algn="l" rtl="0">
              <a:spcBef>
                <a:spcPts val="1000"/>
              </a:spcBef>
              <a:spcAft>
                <a:spcPts val="0"/>
              </a:spcAft>
              <a:buSzPts val="1600"/>
              <a:buNone/>
            </a:pPr>
            <a:endParaRPr b="1"/>
          </a:p>
          <a:p>
            <a:pPr marL="457200" lvl="1" indent="0" algn="l" rtl="0">
              <a:spcBef>
                <a:spcPts val="960"/>
              </a:spcBef>
              <a:spcAft>
                <a:spcPts val="0"/>
              </a:spcAft>
              <a:buSzPts val="1440"/>
              <a:buNone/>
            </a:pPr>
            <a:endParaRPr b="1"/>
          </a:p>
          <a:p>
            <a:pPr marL="457200" lvl="1" indent="0" algn="l" rtl="0">
              <a:spcBef>
                <a:spcPts val="960"/>
              </a:spcBef>
              <a:spcAft>
                <a:spcPts val="0"/>
              </a:spcAft>
              <a:buSzPts val="144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REQUIREMENTS ANALYSIS</a:t>
            </a:r>
            <a:endParaRPr/>
          </a:p>
        </p:txBody>
      </p:sp>
      <p:sp>
        <p:nvSpPr>
          <p:cNvPr id="222" name="Google Shape;222;p5"/>
          <p:cNvSpPr txBox="1">
            <a:spLocks noGrp="1"/>
          </p:cNvSpPr>
          <p:nvPr>
            <p:ph type="body" idx="1"/>
          </p:nvPr>
        </p:nvSpPr>
        <p:spPr>
          <a:xfrm>
            <a:off x="569912" y="627465"/>
            <a:ext cx="9333270" cy="6721932"/>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1760"/>
              <a:buChar char="▶"/>
            </a:pPr>
            <a:r>
              <a:rPr lang="en-GB" sz="2200">
                <a:solidFill>
                  <a:srgbClr val="000000"/>
                </a:solidFill>
              </a:rPr>
              <a:t>Preliminary Design Specification (PDS) outlines customer requirements</a:t>
            </a:r>
            <a:endParaRPr sz="2200">
              <a:solidFill>
                <a:srgbClr val="000000"/>
              </a:solidFill>
            </a:endParaRPr>
          </a:p>
          <a:p>
            <a:pPr marL="285750" lvl="0" indent="-285750" algn="l" rtl="0">
              <a:spcBef>
                <a:spcPts val="1040"/>
              </a:spcBef>
              <a:spcAft>
                <a:spcPts val="0"/>
              </a:spcAft>
              <a:buSzPts val="1760"/>
              <a:buChar char="▶"/>
            </a:pPr>
            <a:r>
              <a:rPr lang="en-GB" sz="2200">
                <a:solidFill>
                  <a:srgbClr val="000000"/>
                </a:solidFill>
              </a:rPr>
              <a:t>Task specification and the European Aviation Safety Agency (EASA) documents including AMC, CS, and International Civil Aviation Organization (ICAO) were used</a:t>
            </a:r>
            <a:endParaRPr/>
          </a:p>
          <a:p>
            <a:pPr marL="285750" lvl="0" indent="-285750" algn="l" rtl="0">
              <a:spcBef>
                <a:spcPts val="1040"/>
              </a:spcBef>
              <a:spcAft>
                <a:spcPts val="0"/>
              </a:spcAft>
              <a:buSzPts val="1760"/>
              <a:buChar char="▶"/>
            </a:pPr>
            <a:r>
              <a:rPr lang="en-GB" sz="2200">
                <a:solidFill>
                  <a:srgbClr val="000000"/>
                </a:solidFill>
              </a:rPr>
              <a:t>Airworthiness, operational, environmental, commercial</a:t>
            </a:r>
            <a:endParaRPr/>
          </a:p>
          <a:p>
            <a:pPr marL="285750" lvl="0" indent="-285750" algn="l" rtl="0">
              <a:spcBef>
                <a:spcPts val="1040"/>
              </a:spcBef>
              <a:spcAft>
                <a:spcPts val="0"/>
              </a:spcAft>
              <a:buSzPts val="1760"/>
              <a:buChar char="▶"/>
            </a:pPr>
            <a:r>
              <a:rPr lang="en-GB" sz="2200">
                <a:solidFill>
                  <a:srgbClr val="000000"/>
                </a:solidFill>
              </a:rPr>
              <a:t>Quality Functional Deployment (QFD) methods and a House of Quality Matrix used to determined key customer requirements and which engineering challenges were most heavily affected.</a:t>
            </a:r>
            <a:endParaRPr/>
          </a:p>
          <a:p>
            <a:pPr marL="285750" lvl="0" indent="-285750" algn="l" rtl="0">
              <a:spcBef>
                <a:spcPts val="1040"/>
              </a:spcBef>
              <a:spcAft>
                <a:spcPts val="0"/>
              </a:spcAft>
              <a:buSzPts val="1760"/>
              <a:buChar char="▶"/>
            </a:pPr>
            <a:r>
              <a:rPr lang="en-GB" sz="2200" b="1">
                <a:solidFill>
                  <a:srgbClr val="000000"/>
                </a:solidFill>
              </a:rPr>
              <a:t>Key requirements: Fuel efficiency, passenger comfort, DOC, operational reliability, utilisation in design mission, commonality.</a:t>
            </a:r>
            <a:endParaRPr/>
          </a:p>
          <a:p>
            <a:pPr marL="0" lvl="0" indent="0" algn="l" rtl="0">
              <a:spcBef>
                <a:spcPts val="1000"/>
              </a:spcBef>
              <a:spcAft>
                <a:spcPts val="0"/>
              </a:spcAft>
              <a:buSzPts val="16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6"/>
          <p:cNvPicPr preferRelativeResize="0"/>
          <p:nvPr/>
        </p:nvPicPr>
        <p:blipFill rotWithShape="1">
          <a:blip r:embed="rId3">
            <a:alphaModFix/>
          </a:blip>
          <a:srcRect l="15003" t="30155" r="11972" b="41390"/>
          <a:stretch/>
        </p:blipFill>
        <p:spPr>
          <a:xfrm>
            <a:off x="8525674" y="5715057"/>
            <a:ext cx="3666325" cy="1142943"/>
          </a:xfrm>
          <a:prstGeom prst="rect">
            <a:avLst/>
          </a:prstGeom>
          <a:noFill/>
          <a:ln>
            <a:noFill/>
          </a:ln>
        </p:spPr>
      </p:pic>
      <p:pic>
        <p:nvPicPr>
          <p:cNvPr id="228" name="Google Shape;228;p6" descr="Image result for turboprop aircraft"/>
          <p:cNvPicPr preferRelativeResize="0"/>
          <p:nvPr/>
        </p:nvPicPr>
        <p:blipFill rotWithShape="1">
          <a:blip r:embed="rId4">
            <a:alphaModFix/>
          </a:blip>
          <a:srcRect/>
          <a:stretch/>
        </p:blipFill>
        <p:spPr>
          <a:xfrm>
            <a:off x="2497357" y="4808678"/>
            <a:ext cx="3678507" cy="2071093"/>
          </a:xfrm>
          <a:prstGeom prst="ellipse">
            <a:avLst/>
          </a:prstGeom>
          <a:noFill/>
          <a:ln>
            <a:noFill/>
          </a:ln>
        </p:spPr>
      </p:pic>
      <p:sp>
        <p:nvSpPr>
          <p:cNvPr id="229" name="Google Shape;229;p6"/>
          <p:cNvSpPr txBox="1">
            <a:spLocks noGrp="1"/>
          </p:cNvSpPr>
          <p:nvPr>
            <p:ph type="title"/>
          </p:nvPr>
        </p:nvSpPr>
        <p:spPr>
          <a:xfrm>
            <a:off x="252143" y="115151"/>
            <a:ext cx="8534400" cy="100095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PRELIMINARY DESIGN</a:t>
            </a:r>
            <a:endParaRPr/>
          </a:p>
        </p:txBody>
      </p:sp>
      <p:sp>
        <p:nvSpPr>
          <p:cNvPr id="230" name="Google Shape;230;p6"/>
          <p:cNvSpPr txBox="1"/>
          <p:nvPr/>
        </p:nvSpPr>
        <p:spPr>
          <a:xfrm>
            <a:off x="147546" y="411645"/>
            <a:ext cx="11480800" cy="5600700"/>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lt1"/>
              </a:buClr>
              <a:buSzPts val="1920"/>
              <a:buFont typeface="Noto Sans Symbols"/>
              <a:buChar char="▶"/>
            </a:pPr>
            <a:r>
              <a:rPr lang="en-GB" sz="2400" b="0" i="0" u="none" strike="noStrike" cap="none">
                <a:solidFill>
                  <a:schemeClr val="dk1"/>
                </a:solidFill>
                <a:latin typeface="Century Gothic"/>
                <a:ea typeface="Century Gothic"/>
                <a:cs typeface="Century Gothic"/>
                <a:sym typeface="Century Gothic"/>
              </a:rPr>
              <a:t>Searched for traditional and conceptual design</a:t>
            </a:r>
            <a:endParaRPr/>
          </a:p>
          <a:p>
            <a:pPr marL="457200" marR="0" lvl="0" indent="-457200" algn="l" rtl="0">
              <a:spcBef>
                <a:spcPts val="1080"/>
              </a:spcBef>
              <a:spcAft>
                <a:spcPts val="0"/>
              </a:spcAft>
              <a:buClr>
                <a:schemeClr val="lt1"/>
              </a:buClr>
              <a:buSzPts val="1920"/>
              <a:buFont typeface="Noto Sans Symbols"/>
              <a:buAutoNum type="alphaUcParenR"/>
            </a:pPr>
            <a:r>
              <a:rPr lang="en-GB" sz="2400" b="0" i="0" u="none" strike="noStrike" cap="none">
                <a:solidFill>
                  <a:schemeClr val="dk1"/>
                </a:solidFill>
                <a:latin typeface="Century Gothic"/>
                <a:ea typeface="Century Gothic"/>
                <a:cs typeface="Century Gothic"/>
                <a:sym typeface="Century Gothic"/>
              </a:rPr>
              <a:t>Blended Wing Body</a:t>
            </a:r>
            <a:endParaRPr/>
          </a:p>
          <a:p>
            <a:pPr marL="285750" marR="0" lvl="0" indent="-285750" algn="l" rtl="0">
              <a:spcBef>
                <a:spcPts val="960"/>
              </a:spcBef>
              <a:spcAft>
                <a:spcPts val="0"/>
              </a:spcAft>
              <a:buClr>
                <a:schemeClr val="lt1"/>
              </a:buClr>
              <a:buSzPts val="1440"/>
              <a:buFont typeface="Noto Sans Symbols"/>
              <a:buChar char="▶"/>
            </a:pPr>
            <a:r>
              <a:rPr lang="en-GB" sz="1800" b="0" i="0" u="none" strike="noStrike" cap="none">
                <a:solidFill>
                  <a:schemeClr val="dk1"/>
                </a:solidFill>
                <a:latin typeface="Century Gothic"/>
                <a:ea typeface="Century Gothic"/>
                <a:cs typeface="Century Gothic"/>
                <a:sym typeface="Century Gothic"/>
              </a:rPr>
              <a:t>Achieves lift through the </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aircraft as a whole</a:t>
            </a:r>
            <a:endParaRPr/>
          </a:p>
          <a:p>
            <a:pPr marL="285750" marR="0" lvl="0" indent="-285750" algn="l" rtl="0">
              <a:spcBef>
                <a:spcPts val="960"/>
              </a:spcBef>
              <a:spcAft>
                <a:spcPts val="0"/>
              </a:spcAft>
              <a:buClr>
                <a:schemeClr val="lt1"/>
              </a:buClr>
              <a:buSzPts val="1440"/>
              <a:buFont typeface="Noto Sans Symbols"/>
              <a:buChar char="▶"/>
            </a:pPr>
            <a:r>
              <a:rPr lang="en-GB" sz="1800" b="0" i="0" u="none" strike="noStrike" cap="none">
                <a:solidFill>
                  <a:schemeClr val="dk1"/>
                </a:solidFill>
                <a:latin typeface="Century Gothic"/>
                <a:ea typeface="Century Gothic"/>
                <a:cs typeface="Century Gothic"/>
                <a:sym typeface="Century Gothic"/>
              </a:rPr>
              <a:t>High capacity, fuel</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 efficient and quiet</a:t>
            </a:r>
            <a:endParaRPr sz="2400" b="0" i="0" u="none" strike="noStrike" cap="none">
              <a:solidFill>
                <a:schemeClr val="dk1"/>
              </a:solidFill>
              <a:latin typeface="Century Gothic"/>
              <a:ea typeface="Century Gothic"/>
              <a:cs typeface="Century Gothic"/>
              <a:sym typeface="Century Gothic"/>
            </a:endParaRPr>
          </a:p>
          <a:p>
            <a:pPr marL="457200" marR="0" lvl="0" indent="-335280" algn="l" rtl="0">
              <a:spcBef>
                <a:spcPts val="1080"/>
              </a:spcBef>
              <a:spcAft>
                <a:spcPts val="0"/>
              </a:spcAft>
              <a:buClr>
                <a:schemeClr val="lt1"/>
              </a:buClr>
              <a:buSzPts val="1920"/>
              <a:buFont typeface="Noto Sans Symbols"/>
              <a:buNone/>
            </a:pPr>
            <a:endParaRPr sz="2400" b="0" i="0" u="none" strike="noStrike" cap="none">
              <a:solidFill>
                <a:schemeClr val="dk1"/>
              </a:solidFill>
              <a:latin typeface="Century Gothic"/>
              <a:ea typeface="Century Gothic"/>
              <a:cs typeface="Century Gothic"/>
              <a:sym typeface="Century Gothic"/>
            </a:endParaRPr>
          </a:p>
          <a:p>
            <a:pPr marL="457200" marR="0" lvl="0" indent="-457200" algn="l" rtl="0">
              <a:spcBef>
                <a:spcPts val="1080"/>
              </a:spcBef>
              <a:spcAft>
                <a:spcPts val="0"/>
              </a:spcAft>
              <a:buClr>
                <a:schemeClr val="lt1"/>
              </a:buClr>
              <a:buSzPts val="1920"/>
              <a:buFont typeface="Noto Sans Symbols"/>
              <a:buAutoNum type="alphaUcParenR" startAt="2"/>
            </a:pPr>
            <a:r>
              <a:rPr lang="en-GB" sz="2400" b="0" i="0" u="none" strike="noStrike" cap="none">
                <a:solidFill>
                  <a:schemeClr val="dk1"/>
                </a:solidFill>
                <a:latin typeface="Century Gothic"/>
                <a:ea typeface="Century Gothic"/>
                <a:cs typeface="Century Gothic"/>
                <a:sym typeface="Century Gothic"/>
              </a:rPr>
              <a:t>Conventional Tube Wing</a:t>
            </a:r>
            <a:endParaRPr/>
          </a:p>
          <a:p>
            <a:pPr marL="285750" marR="0" lvl="0" indent="-285750" algn="l" rtl="0">
              <a:spcBef>
                <a:spcPts val="960"/>
              </a:spcBef>
              <a:spcAft>
                <a:spcPts val="0"/>
              </a:spcAft>
              <a:buClr>
                <a:schemeClr val="lt1"/>
              </a:buClr>
              <a:buSzPts val="1440"/>
              <a:buFont typeface="Noto Sans Symbols"/>
              <a:buChar char="▶"/>
            </a:pPr>
            <a:r>
              <a:rPr lang="en-GB" sz="1800" b="0" i="0" u="none" strike="noStrike" cap="none">
                <a:solidFill>
                  <a:schemeClr val="dk1"/>
                </a:solidFill>
                <a:latin typeface="Century Gothic"/>
                <a:ea typeface="Century Gothic"/>
                <a:cs typeface="Century Gothic"/>
                <a:sym typeface="Century Gothic"/>
              </a:rPr>
              <a:t>Most developed and widespread</a:t>
            </a:r>
            <a:endParaRPr/>
          </a:p>
          <a:p>
            <a:pPr marL="285750" marR="0" lvl="0" indent="-285750" algn="l" rtl="0">
              <a:spcBef>
                <a:spcPts val="960"/>
              </a:spcBef>
              <a:spcAft>
                <a:spcPts val="0"/>
              </a:spcAft>
              <a:buClr>
                <a:schemeClr val="lt1"/>
              </a:buClr>
              <a:buSzPts val="1440"/>
              <a:buFont typeface="Noto Sans Symbols"/>
              <a:buChar char="▶"/>
            </a:pPr>
            <a:r>
              <a:rPr lang="en-GB" sz="1800" b="0" i="0" u="none" strike="noStrike" cap="none">
                <a:solidFill>
                  <a:schemeClr val="dk1"/>
                </a:solidFill>
                <a:latin typeface="Century Gothic"/>
                <a:ea typeface="Century Gothic"/>
                <a:cs typeface="Century Gothic"/>
                <a:sym typeface="Century Gothic"/>
              </a:rPr>
              <a:t>Decades of research and </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reference  </a:t>
            </a:r>
            <a:endParaRPr/>
          </a:p>
        </p:txBody>
      </p:sp>
      <p:pic>
        <p:nvPicPr>
          <p:cNvPr id="231" name="Google Shape;231;p6" descr="Image result for blended wing body"/>
          <p:cNvPicPr preferRelativeResize="0"/>
          <p:nvPr/>
        </p:nvPicPr>
        <p:blipFill rotWithShape="1">
          <a:blip r:embed="rId5">
            <a:alphaModFix/>
          </a:blip>
          <a:srcRect/>
          <a:stretch/>
        </p:blipFill>
        <p:spPr>
          <a:xfrm>
            <a:off x="2556364" y="2106886"/>
            <a:ext cx="3619500" cy="2038350"/>
          </a:xfrm>
          <a:prstGeom prst="ellipse">
            <a:avLst/>
          </a:prstGeom>
          <a:noFill/>
          <a:ln>
            <a:noFill/>
          </a:ln>
        </p:spPr>
      </p:pic>
      <p:pic>
        <p:nvPicPr>
          <p:cNvPr id="232" name="Google Shape;232;p6" descr="Image result for double bubble aircraft concept"/>
          <p:cNvPicPr preferRelativeResize="0"/>
          <p:nvPr/>
        </p:nvPicPr>
        <p:blipFill rotWithShape="1">
          <a:blip r:embed="rId6">
            <a:alphaModFix/>
          </a:blip>
          <a:srcRect/>
          <a:stretch/>
        </p:blipFill>
        <p:spPr>
          <a:xfrm>
            <a:off x="8674100" y="2568896"/>
            <a:ext cx="3517900" cy="2340391"/>
          </a:xfrm>
          <a:prstGeom prst="ellipse">
            <a:avLst/>
          </a:prstGeom>
          <a:noFill/>
          <a:ln>
            <a:noFill/>
          </a:ln>
        </p:spPr>
      </p:pic>
      <p:sp>
        <p:nvSpPr>
          <p:cNvPr id="233" name="Google Shape;233;p6"/>
          <p:cNvSpPr txBox="1"/>
          <p:nvPr/>
        </p:nvSpPr>
        <p:spPr>
          <a:xfrm>
            <a:off x="5647027" y="1375620"/>
            <a:ext cx="6510157" cy="4726942"/>
          </a:xfrm>
          <a:prstGeom prst="rect">
            <a:avLst/>
          </a:prstGeom>
          <a:noFill/>
          <a:ln>
            <a:noFill/>
          </a:ln>
        </p:spPr>
        <p:txBody>
          <a:bodyPr spcFirstLastPara="1" wrap="square" lIns="91425" tIns="45700" rIns="91425" bIns="45700" anchor="ctr" anchorCtr="0">
            <a:normAutofit/>
          </a:bodyPr>
          <a:lstStyle/>
          <a:p>
            <a:pPr marL="457200" marR="0" lvl="0" indent="-457200" algn="l" rtl="0">
              <a:spcBef>
                <a:spcPts val="0"/>
              </a:spcBef>
              <a:spcAft>
                <a:spcPts val="0"/>
              </a:spcAft>
              <a:buClr>
                <a:schemeClr val="lt1"/>
              </a:buClr>
              <a:buSzPts val="1920"/>
              <a:buFont typeface="Noto Sans Symbols"/>
              <a:buAutoNum type="alphaUcParenR" startAt="3"/>
            </a:pPr>
            <a:r>
              <a:rPr lang="en-GB" sz="2400" b="0" i="0" u="none" strike="noStrike" cap="none">
                <a:solidFill>
                  <a:schemeClr val="dk1"/>
                </a:solidFill>
                <a:latin typeface="Century Gothic"/>
                <a:ea typeface="Century Gothic"/>
                <a:cs typeface="Century Gothic"/>
                <a:sym typeface="Century Gothic"/>
              </a:rPr>
              <a:t>Double Bubble</a:t>
            </a:r>
            <a:endParaRPr/>
          </a:p>
          <a:p>
            <a:pPr marL="285750" marR="0" lvl="0" indent="-285750" algn="l" rtl="0">
              <a:spcBef>
                <a:spcPts val="960"/>
              </a:spcBef>
              <a:spcAft>
                <a:spcPts val="0"/>
              </a:spcAft>
              <a:buClr>
                <a:schemeClr val="lt1"/>
              </a:buClr>
              <a:buSzPts val="1440"/>
              <a:buFont typeface="Century Gothic"/>
              <a:buChar char="►"/>
            </a:pPr>
            <a:r>
              <a:rPr lang="en-GB" sz="1800" b="0" i="0" u="none" strike="noStrike" cap="none">
                <a:solidFill>
                  <a:schemeClr val="dk1"/>
                </a:solidFill>
                <a:latin typeface="Century Gothic"/>
                <a:ea typeface="Century Gothic"/>
                <a:cs typeface="Century Gothic"/>
                <a:sym typeface="Century Gothic"/>
              </a:rPr>
              <a:t>Double bubble provides</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 structural integrity, fuel</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 efficiency, quiet flight</a:t>
            </a:r>
            <a:endParaRPr/>
          </a:p>
          <a:p>
            <a:pPr marL="285750" marR="0" lvl="0" indent="-285750" algn="l" rtl="0">
              <a:spcBef>
                <a:spcPts val="960"/>
              </a:spcBef>
              <a:spcAft>
                <a:spcPts val="0"/>
              </a:spcAft>
              <a:buClr>
                <a:schemeClr val="lt1"/>
              </a:buClr>
              <a:buSzPts val="1440"/>
              <a:buFont typeface="Century Gothic"/>
              <a:buChar char="►"/>
            </a:pPr>
            <a:r>
              <a:rPr lang="en-GB" sz="1800" b="0" i="0" u="none" strike="noStrike" cap="none">
                <a:solidFill>
                  <a:schemeClr val="dk1"/>
                </a:solidFill>
                <a:latin typeface="Century Gothic"/>
                <a:ea typeface="Century Gothic"/>
                <a:cs typeface="Century Gothic"/>
                <a:sym typeface="Century Gothic"/>
              </a:rPr>
              <a:t>Fuselage provides lift</a:t>
            </a:r>
            <a:endParaRPr/>
          </a:p>
          <a:p>
            <a:pPr marL="0" marR="0" lvl="0" indent="0" algn="l" rtl="0">
              <a:spcBef>
                <a:spcPts val="960"/>
              </a:spcBef>
              <a:spcAft>
                <a:spcPts val="0"/>
              </a:spcAft>
              <a:buClr>
                <a:schemeClr val="lt1"/>
              </a:buClr>
              <a:buSzPts val="144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457200" marR="0" lvl="0" indent="-457200" algn="l" rtl="0">
              <a:spcBef>
                <a:spcPts val="1080"/>
              </a:spcBef>
              <a:spcAft>
                <a:spcPts val="0"/>
              </a:spcAft>
              <a:buClr>
                <a:schemeClr val="lt1"/>
              </a:buClr>
              <a:buSzPts val="1920"/>
              <a:buFont typeface="Noto Sans Symbols"/>
              <a:buAutoNum type="alphaUcParenR" startAt="4"/>
            </a:pPr>
            <a:r>
              <a:rPr lang="en-GB" sz="2400" b="0" i="0" u="none" strike="noStrike" cap="none">
                <a:solidFill>
                  <a:schemeClr val="dk1"/>
                </a:solidFill>
                <a:latin typeface="Century Gothic"/>
                <a:ea typeface="Century Gothic"/>
                <a:cs typeface="Century Gothic"/>
                <a:sym typeface="Century Gothic"/>
              </a:rPr>
              <a:t>Lifting Fuselage</a:t>
            </a:r>
            <a:endParaRPr/>
          </a:p>
          <a:p>
            <a:pPr marL="285750" marR="0" lvl="0" indent="-285750" algn="l" rtl="0">
              <a:spcBef>
                <a:spcPts val="960"/>
              </a:spcBef>
              <a:spcAft>
                <a:spcPts val="0"/>
              </a:spcAft>
              <a:buClr>
                <a:schemeClr val="lt1"/>
              </a:buClr>
              <a:buSzPts val="1440"/>
              <a:buFont typeface="Century Gothic"/>
              <a:buChar char="►"/>
            </a:pPr>
            <a:r>
              <a:rPr lang="en-GB" sz="1800" b="0" i="0" u="none" strike="noStrike" cap="none">
                <a:solidFill>
                  <a:schemeClr val="dk1"/>
                </a:solidFill>
                <a:latin typeface="Century Gothic"/>
                <a:ea typeface="Century Gothic"/>
                <a:cs typeface="Century Gothic"/>
                <a:sym typeface="Century Gothic"/>
              </a:rPr>
              <a:t>Iteration of BWB,</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mainly achieving lift from </a:t>
            </a:r>
            <a:br>
              <a:rPr lang="en-GB" sz="1800" b="0" i="0" u="none" strike="noStrike" cap="none">
                <a:solidFill>
                  <a:schemeClr val="dk1"/>
                </a:solidFill>
                <a:latin typeface="Century Gothic"/>
                <a:ea typeface="Century Gothic"/>
                <a:cs typeface="Century Gothic"/>
                <a:sym typeface="Century Gothic"/>
              </a:rPr>
            </a:br>
            <a:r>
              <a:rPr lang="en-GB" sz="1800" b="0" i="0" u="none" strike="noStrike" cap="none">
                <a:solidFill>
                  <a:schemeClr val="dk1"/>
                </a:solidFill>
                <a:latin typeface="Century Gothic"/>
                <a:ea typeface="Century Gothic"/>
                <a:cs typeface="Century Gothic"/>
                <a:sym typeface="Century Gothic"/>
              </a:rPr>
              <a:t>fuselage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a:spLocks noGrp="1"/>
          </p:cNvSpPr>
          <p:nvPr>
            <p:ph type="body" idx="1"/>
          </p:nvPr>
        </p:nvSpPr>
        <p:spPr>
          <a:xfrm>
            <a:off x="658085" y="5155474"/>
            <a:ext cx="10375675" cy="161882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920"/>
              <a:buNone/>
            </a:pPr>
            <a:r>
              <a:rPr lang="en-GB" sz="2400">
                <a:solidFill>
                  <a:schemeClr val="dk1"/>
                </a:solidFill>
              </a:rPr>
              <a:t>Groups:	           Aerodynamics | Structures | Systems | Propulsion</a:t>
            </a:r>
            <a:endParaRPr/>
          </a:p>
          <a:p>
            <a:pPr marL="0" lvl="0" indent="0" algn="l" rtl="0">
              <a:spcBef>
                <a:spcPts val="1000"/>
              </a:spcBef>
              <a:spcAft>
                <a:spcPts val="0"/>
              </a:spcAft>
              <a:buSzPts val="1600"/>
              <a:buNone/>
            </a:pPr>
            <a:endParaRPr/>
          </a:p>
        </p:txBody>
      </p:sp>
      <p:pic>
        <p:nvPicPr>
          <p:cNvPr id="239" name="Google Shape;239;p7"/>
          <p:cNvPicPr preferRelativeResize="0"/>
          <p:nvPr/>
        </p:nvPicPr>
        <p:blipFill rotWithShape="1">
          <a:blip r:embed="rId3">
            <a:alphaModFix/>
          </a:blip>
          <a:srcRect l="14148" t="28703" r="12370" b="13147"/>
          <a:stretch/>
        </p:blipFill>
        <p:spPr>
          <a:xfrm>
            <a:off x="1012541" y="311266"/>
            <a:ext cx="7619792" cy="48238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title"/>
          </p:nvPr>
        </p:nvSpPr>
        <p:spPr>
          <a:xfrm>
            <a:off x="684212" y="211894"/>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a:t>FINAL KEY DECISIONS</a:t>
            </a:r>
            <a:endParaRPr/>
          </a:p>
        </p:txBody>
      </p:sp>
      <p:sp>
        <p:nvSpPr>
          <p:cNvPr id="245" name="Google Shape;245;p8"/>
          <p:cNvSpPr/>
          <p:nvPr/>
        </p:nvSpPr>
        <p:spPr>
          <a:xfrm>
            <a:off x="7106166" y="5355552"/>
            <a:ext cx="2142021" cy="1048884"/>
          </a:xfrm>
          <a:prstGeom prst="rect">
            <a:avLst/>
          </a:prstGeom>
          <a:no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500" b="0" i="0" u="none" strike="noStrike" cap="none">
                <a:solidFill>
                  <a:srgbClr val="021730"/>
                </a:solidFill>
                <a:latin typeface="Century Gothic"/>
                <a:ea typeface="Century Gothic"/>
                <a:cs typeface="Century Gothic"/>
                <a:sym typeface="Century Gothic"/>
              </a:rPr>
              <a:t>Empennage </a:t>
            </a:r>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T-tail design</a:t>
            </a:r>
            <a:endParaRPr/>
          </a:p>
        </p:txBody>
      </p:sp>
      <p:sp>
        <p:nvSpPr>
          <p:cNvPr id="246" name="Google Shape;246;p8"/>
          <p:cNvSpPr/>
          <p:nvPr/>
        </p:nvSpPr>
        <p:spPr>
          <a:xfrm>
            <a:off x="7697998" y="1521442"/>
            <a:ext cx="2438149" cy="1267727"/>
          </a:xfrm>
          <a:prstGeom prst="rect">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500" b="0" i="0" u="none" strike="noStrike" cap="none">
                <a:solidFill>
                  <a:srgbClr val="021730"/>
                </a:solidFill>
                <a:latin typeface="Century Gothic"/>
                <a:ea typeface="Century Gothic"/>
                <a:cs typeface="Century Gothic"/>
                <a:sym typeface="Century Gothic"/>
              </a:rPr>
              <a:t>Propulsion</a:t>
            </a:r>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 Turboprop</a:t>
            </a:r>
            <a:endParaRPr/>
          </a:p>
          <a:p>
            <a:pPr marL="285750" marR="0" lvl="0" indent="-285750" algn="ctr"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Bleedless engine</a:t>
            </a:r>
            <a:endParaRPr sz="1800" b="0" i="0" u="none" strike="noStrike" cap="none">
              <a:solidFill>
                <a:srgbClr val="021730"/>
              </a:solidFill>
              <a:latin typeface="Century Gothic"/>
              <a:ea typeface="Century Gothic"/>
              <a:cs typeface="Century Gothic"/>
              <a:sym typeface="Century Gothic"/>
            </a:endParaRPr>
          </a:p>
        </p:txBody>
      </p:sp>
      <p:sp>
        <p:nvSpPr>
          <p:cNvPr id="247" name="Google Shape;247;p8"/>
          <p:cNvSpPr/>
          <p:nvPr/>
        </p:nvSpPr>
        <p:spPr>
          <a:xfrm>
            <a:off x="1895475" y="4781207"/>
            <a:ext cx="2617185" cy="891954"/>
          </a:xfrm>
          <a:prstGeom prst="rect">
            <a:avLst/>
          </a:prstGeom>
          <a:noFill/>
          <a:ln w="127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500" b="0" i="0" u="none" strike="noStrike" cap="none">
                <a:solidFill>
                  <a:srgbClr val="021730"/>
                </a:solidFill>
                <a:latin typeface="Century Gothic"/>
                <a:ea typeface="Century Gothic"/>
                <a:cs typeface="Century Gothic"/>
                <a:sym typeface="Century Gothic"/>
              </a:rPr>
              <a:t>System</a:t>
            </a:r>
            <a:endParaRPr sz="1800" b="0" i="0" u="none" strike="noStrike" cap="none">
              <a:solidFill>
                <a:srgbClr val="021730"/>
              </a:solidFill>
              <a:latin typeface="Century Gothic"/>
              <a:ea typeface="Century Gothic"/>
              <a:cs typeface="Century Gothic"/>
              <a:sym typeface="Century Gothic"/>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Advanced systems</a:t>
            </a:r>
            <a:endParaRPr sz="1800" b="0" i="0" u="none" strike="noStrike" cap="none">
              <a:solidFill>
                <a:srgbClr val="021730"/>
              </a:solidFill>
              <a:latin typeface="Century Gothic"/>
              <a:ea typeface="Century Gothic"/>
              <a:cs typeface="Century Gothic"/>
              <a:sym typeface="Century Gothic"/>
            </a:endParaRPr>
          </a:p>
        </p:txBody>
      </p:sp>
      <p:sp>
        <p:nvSpPr>
          <p:cNvPr id="248" name="Google Shape;248;p8"/>
          <p:cNvSpPr/>
          <p:nvPr/>
        </p:nvSpPr>
        <p:spPr>
          <a:xfrm>
            <a:off x="1502593" y="1521442"/>
            <a:ext cx="2573867" cy="1469761"/>
          </a:xfrm>
          <a:prstGeom prst="rect">
            <a:avLst/>
          </a:prstGeom>
          <a:noFill/>
          <a:ln w="12700" cap="flat" cmpd="sng">
            <a:solidFill>
              <a:srgbClr val="0F48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500" b="0" i="0" u="none" strike="noStrike" cap="none">
                <a:solidFill>
                  <a:srgbClr val="021730"/>
                </a:solidFill>
                <a:latin typeface="Century Gothic"/>
                <a:ea typeface="Century Gothic"/>
                <a:cs typeface="Century Gothic"/>
                <a:sym typeface="Century Gothic"/>
              </a:rPr>
              <a:t>Main Wing</a:t>
            </a:r>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High Wing</a:t>
            </a:r>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Straight Wing</a:t>
            </a:r>
            <a:endParaRPr/>
          </a:p>
          <a:p>
            <a:pPr marL="285750" marR="0" lvl="0" indent="-285750" algn="l" rtl="0">
              <a:spcBef>
                <a:spcPts val="0"/>
              </a:spcBef>
              <a:spcAft>
                <a:spcPts val="0"/>
              </a:spcAft>
              <a:buClr>
                <a:srgbClr val="021730"/>
              </a:buClr>
              <a:buSzPts val="1800"/>
              <a:buFont typeface="Century Gothic"/>
              <a:buChar char="-"/>
            </a:pPr>
            <a:r>
              <a:rPr lang="en-GB" sz="1800" b="0" i="0" u="none" strike="noStrike" cap="none">
                <a:solidFill>
                  <a:srgbClr val="021730"/>
                </a:solidFill>
                <a:latin typeface="Century Gothic"/>
                <a:ea typeface="Century Gothic"/>
                <a:cs typeface="Century Gothic"/>
                <a:sym typeface="Century Gothic"/>
              </a:rPr>
              <a:t>High Aspect ratio </a:t>
            </a:r>
            <a:endParaRPr/>
          </a:p>
        </p:txBody>
      </p:sp>
      <p:cxnSp>
        <p:nvCxnSpPr>
          <p:cNvPr id="249" name="Google Shape;249;p8"/>
          <p:cNvCxnSpPr>
            <a:stCxn id="246" idx="2"/>
          </p:cNvCxnSpPr>
          <p:nvPr/>
        </p:nvCxnSpPr>
        <p:spPr>
          <a:xfrm flipH="1">
            <a:off x="7289272" y="2789169"/>
            <a:ext cx="1627800" cy="413400"/>
          </a:xfrm>
          <a:prstGeom prst="straightConnector1">
            <a:avLst/>
          </a:prstGeom>
          <a:noFill/>
          <a:ln w="15875" cap="rnd" cmpd="sng">
            <a:solidFill>
              <a:srgbClr val="044261"/>
            </a:solidFill>
            <a:prstDash val="solid"/>
            <a:round/>
            <a:headEnd type="none" w="sm" len="sm"/>
            <a:tailEnd type="none" w="sm" len="sm"/>
          </a:ln>
        </p:spPr>
      </p:cxnSp>
      <p:cxnSp>
        <p:nvCxnSpPr>
          <p:cNvPr id="250" name="Google Shape;250;p8"/>
          <p:cNvCxnSpPr>
            <a:stCxn id="245" idx="1"/>
          </p:cNvCxnSpPr>
          <p:nvPr/>
        </p:nvCxnSpPr>
        <p:spPr>
          <a:xfrm flipH="1">
            <a:off x="6428466" y="5879994"/>
            <a:ext cx="677700" cy="407400"/>
          </a:xfrm>
          <a:prstGeom prst="straightConnector1">
            <a:avLst/>
          </a:prstGeom>
          <a:noFill/>
          <a:ln w="15875" cap="rnd" cmpd="sng">
            <a:solidFill>
              <a:srgbClr val="044261"/>
            </a:solidFill>
            <a:prstDash val="solid"/>
            <a:round/>
            <a:headEnd type="none" w="sm" len="sm"/>
            <a:tailEnd type="none" w="sm" len="sm"/>
          </a:ln>
        </p:spPr>
      </p:cxnSp>
      <p:cxnSp>
        <p:nvCxnSpPr>
          <p:cNvPr id="251" name="Google Shape;251;p8"/>
          <p:cNvCxnSpPr>
            <a:endCxn id="248" idx="2"/>
          </p:cNvCxnSpPr>
          <p:nvPr/>
        </p:nvCxnSpPr>
        <p:spPr>
          <a:xfrm rot="10800000">
            <a:off x="2789527" y="2991203"/>
            <a:ext cx="1274700" cy="495000"/>
          </a:xfrm>
          <a:prstGeom prst="straightConnector1">
            <a:avLst/>
          </a:prstGeom>
          <a:noFill/>
          <a:ln w="15875" cap="rnd" cmpd="sng">
            <a:solidFill>
              <a:srgbClr val="044261"/>
            </a:solidFill>
            <a:prstDash val="solid"/>
            <a:round/>
            <a:headEnd type="none" w="sm" len="sm"/>
            <a:tailEnd type="none" w="sm" len="sm"/>
          </a:ln>
        </p:spPr>
      </p:cxnSp>
      <p:cxnSp>
        <p:nvCxnSpPr>
          <p:cNvPr id="252" name="Google Shape;252;p8"/>
          <p:cNvCxnSpPr/>
          <p:nvPr/>
        </p:nvCxnSpPr>
        <p:spPr>
          <a:xfrm flipH="1">
            <a:off x="4512660" y="4583538"/>
            <a:ext cx="1234156" cy="652341"/>
          </a:xfrm>
          <a:prstGeom prst="straightConnector1">
            <a:avLst/>
          </a:prstGeom>
          <a:noFill/>
          <a:ln w="15875" cap="rnd" cmpd="sng">
            <a:solidFill>
              <a:srgbClr val="044261"/>
            </a:solidFill>
            <a:prstDash val="solid"/>
            <a:round/>
            <a:headEnd type="none" w="sm" len="sm"/>
            <a:tailEnd type="none" w="sm" len="sm"/>
          </a:ln>
        </p:spPr>
      </p:cxnSp>
      <p:pic>
        <p:nvPicPr>
          <p:cNvPr id="253" name="Google Shape;253;p8"/>
          <p:cNvPicPr preferRelativeResize="0"/>
          <p:nvPr/>
        </p:nvPicPr>
        <p:blipFill rotWithShape="1">
          <a:blip r:embed="rId3">
            <a:alphaModFix/>
          </a:blip>
          <a:srcRect/>
          <a:stretch/>
        </p:blipFill>
        <p:spPr>
          <a:xfrm>
            <a:off x="3036494" y="1642425"/>
            <a:ext cx="5793854" cy="48598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9"/>
          <p:cNvSpPr txBox="1">
            <a:spLocks noGrp="1"/>
          </p:cNvSpPr>
          <p:nvPr>
            <p:ph type="title"/>
          </p:nvPr>
        </p:nvSpPr>
        <p:spPr>
          <a:xfrm>
            <a:off x="53977" y="0"/>
            <a:ext cx="10515600" cy="10400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entury Gothic"/>
              <a:buNone/>
            </a:pPr>
            <a:r>
              <a:rPr lang="en-GB" sz="3600">
                <a:latin typeface="Century Gothic"/>
                <a:ea typeface="Century Gothic"/>
                <a:cs typeface="Century Gothic"/>
                <a:sym typeface="Century Gothic"/>
              </a:rPr>
              <a:t>AERODYNAMICS </a:t>
            </a:r>
            <a:endParaRPr/>
          </a:p>
        </p:txBody>
      </p:sp>
      <p:sp>
        <p:nvSpPr>
          <p:cNvPr id="259" name="Google Shape;259;p9"/>
          <p:cNvSpPr/>
          <p:nvPr/>
        </p:nvSpPr>
        <p:spPr>
          <a:xfrm>
            <a:off x="4858964" y="1085765"/>
            <a:ext cx="3023285" cy="76944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60" name="Google Shape;260;p9"/>
          <p:cNvSpPr txBox="1"/>
          <p:nvPr/>
        </p:nvSpPr>
        <p:spPr>
          <a:xfrm>
            <a:off x="5089177" y="1214092"/>
            <a:ext cx="279022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u="none" strike="noStrike" cap="none">
                <a:solidFill>
                  <a:srgbClr val="FFFFFF"/>
                </a:solidFill>
                <a:latin typeface="Century Gothic"/>
                <a:ea typeface="Century Gothic"/>
                <a:cs typeface="Century Gothic"/>
                <a:sym typeface="Century Gothic"/>
              </a:rPr>
              <a:t>Iteration process </a:t>
            </a:r>
            <a:endParaRPr sz="1800" b="0" i="0" u="none" strike="noStrike" cap="none">
              <a:solidFill>
                <a:schemeClr val="lt1"/>
              </a:solidFill>
              <a:latin typeface="Century Gothic"/>
              <a:ea typeface="Century Gothic"/>
              <a:cs typeface="Century Gothic"/>
              <a:sym typeface="Century Gothic"/>
            </a:endParaRPr>
          </a:p>
        </p:txBody>
      </p:sp>
      <p:pic>
        <p:nvPicPr>
          <p:cNvPr id="261" name="Google Shape;261;p9"/>
          <p:cNvPicPr preferRelativeResize="0"/>
          <p:nvPr/>
        </p:nvPicPr>
        <p:blipFill rotWithShape="1">
          <a:blip r:embed="rId3">
            <a:alphaModFix/>
          </a:blip>
          <a:srcRect/>
          <a:stretch/>
        </p:blipFill>
        <p:spPr>
          <a:xfrm>
            <a:off x="8562965" y="4344026"/>
            <a:ext cx="3521331" cy="858689"/>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62" name="Google Shape;262;p9"/>
          <p:cNvSpPr txBox="1">
            <a:spLocks noGrp="1"/>
          </p:cNvSpPr>
          <p:nvPr>
            <p:ph type="body" idx="1"/>
          </p:nvPr>
        </p:nvSpPr>
        <p:spPr>
          <a:xfrm>
            <a:off x="4234" y="3160446"/>
            <a:ext cx="4351972" cy="1609914"/>
          </a:xfrm>
          <a:prstGeom prst="rect">
            <a:avLst/>
          </a:prstGeom>
          <a:noFill/>
          <a:ln>
            <a:noFill/>
          </a:ln>
        </p:spPr>
        <p:txBody>
          <a:bodyPr spcFirstLastPara="1" wrap="square" lIns="91425" tIns="45700" rIns="91425" bIns="45700" anchor="ctr" anchorCtr="0">
            <a:normAutofit fontScale="92500" lnSpcReduction="20000"/>
          </a:bodyPr>
          <a:lstStyle/>
          <a:p>
            <a:pPr marL="285750" lvl="0" indent="-285750" algn="l" rtl="0">
              <a:spcBef>
                <a:spcPts val="0"/>
              </a:spcBef>
              <a:spcAft>
                <a:spcPts val="0"/>
              </a:spcAft>
              <a:buSzPct val="100000"/>
              <a:buFont typeface="Century Gothic"/>
              <a:buChar char="►"/>
            </a:pPr>
            <a:r>
              <a:rPr lang="en-GB" sz="1800">
                <a:solidFill>
                  <a:schemeClr val="dk1"/>
                </a:solidFill>
              </a:rPr>
              <a:t>Tapered wing – subsonic, cost, cheap, Q400 etc</a:t>
            </a:r>
            <a:endParaRPr/>
          </a:p>
          <a:p>
            <a:pPr marL="285750" lvl="0" indent="-285750" algn="l" rtl="0">
              <a:spcBef>
                <a:spcPts val="0"/>
              </a:spcBef>
              <a:spcAft>
                <a:spcPts val="0"/>
              </a:spcAft>
              <a:buSzPct val="100000"/>
              <a:buFont typeface="Century Gothic"/>
              <a:buChar char="►"/>
            </a:pPr>
            <a:r>
              <a:rPr lang="en-GB" sz="1800">
                <a:solidFill>
                  <a:schemeClr val="dk1"/>
                </a:solidFill>
              </a:rPr>
              <a:t>High aspect ratio – drag reduction</a:t>
            </a:r>
            <a:endParaRPr/>
          </a:p>
          <a:p>
            <a:pPr marL="285750" lvl="0" indent="-285750" algn="l" rtl="0">
              <a:spcBef>
                <a:spcPts val="0"/>
              </a:spcBef>
              <a:spcAft>
                <a:spcPts val="0"/>
              </a:spcAft>
              <a:buSzPct val="100000"/>
              <a:buFont typeface="Century Gothic"/>
              <a:buChar char="►"/>
            </a:pPr>
            <a:r>
              <a:rPr lang="en-GB" sz="1800">
                <a:solidFill>
                  <a:schemeClr val="dk1"/>
                </a:solidFill>
              </a:rPr>
              <a:t>15% thickness ratio – Weight, Strength, volume, 41% etc</a:t>
            </a:r>
            <a:endParaRPr/>
          </a:p>
          <a:p>
            <a:pPr marL="285750" lvl="0" indent="-285750" algn="l" rtl="0">
              <a:spcBef>
                <a:spcPts val="0"/>
              </a:spcBef>
              <a:spcAft>
                <a:spcPts val="0"/>
              </a:spcAft>
              <a:buSzPct val="100000"/>
              <a:buFont typeface="Century Gothic"/>
              <a:buChar char="►"/>
            </a:pPr>
            <a:r>
              <a:rPr lang="en-GB" sz="1800">
                <a:solidFill>
                  <a:schemeClr val="dk1"/>
                </a:solidFill>
              </a:rPr>
              <a:t> </a:t>
            </a:r>
            <a:r>
              <a:rPr lang="en-GB" sz="1700">
                <a:solidFill>
                  <a:schemeClr val="dk1"/>
                </a:solidFill>
              </a:rPr>
              <a:t>High wing location – engine, passenger , landing gear, cargo etc</a:t>
            </a:r>
            <a:endParaRPr/>
          </a:p>
          <a:p>
            <a:pPr marL="285750" lvl="0" indent="-201168" algn="l" rtl="0">
              <a:spcBef>
                <a:spcPts val="333"/>
              </a:spcBef>
              <a:spcAft>
                <a:spcPts val="0"/>
              </a:spcAft>
              <a:buSzPct val="79999"/>
              <a:buFont typeface="Noto Sans Symbols"/>
              <a:buNone/>
            </a:pPr>
            <a:endParaRPr sz="1800">
              <a:solidFill>
                <a:schemeClr val="dk1"/>
              </a:solidFill>
            </a:endParaRPr>
          </a:p>
          <a:p>
            <a:pPr marL="742950" lvl="1" indent="-201168" algn="l" rtl="0">
              <a:spcBef>
                <a:spcPts val="933"/>
              </a:spcBef>
              <a:spcAft>
                <a:spcPts val="0"/>
              </a:spcAft>
              <a:buSzPct val="79999"/>
              <a:buFont typeface="Noto Sans Symbols"/>
              <a:buNone/>
            </a:pPr>
            <a:endParaRPr>
              <a:solidFill>
                <a:schemeClr val="dk1"/>
              </a:solidFill>
            </a:endParaRPr>
          </a:p>
          <a:p>
            <a:pPr marL="285750" lvl="0" indent="-201168" algn="l" rtl="0">
              <a:spcBef>
                <a:spcPts val="933"/>
              </a:spcBef>
              <a:spcAft>
                <a:spcPts val="0"/>
              </a:spcAft>
              <a:buSzPct val="79999"/>
              <a:buFont typeface="Noto Sans Symbols"/>
              <a:buNone/>
            </a:pPr>
            <a:endParaRPr sz="1800">
              <a:solidFill>
                <a:schemeClr val="dk1"/>
              </a:solidFill>
            </a:endParaRPr>
          </a:p>
          <a:p>
            <a:pPr marL="0" lvl="0" indent="0" algn="l" rtl="0">
              <a:spcBef>
                <a:spcPts val="933"/>
              </a:spcBef>
              <a:spcAft>
                <a:spcPts val="0"/>
              </a:spcAft>
              <a:buSzPct val="79999"/>
              <a:buNone/>
            </a:pPr>
            <a:endParaRPr sz="1800">
              <a:solidFill>
                <a:schemeClr val="dk1"/>
              </a:solidFill>
            </a:endParaRPr>
          </a:p>
        </p:txBody>
      </p:sp>
      <p:sp>
        <p:nvSpPr>
          <p:cNvPr id="263" name="Google Shape;263;p9"/>
          <p:cNvSpPr/>
          <p:nvPr/>
        </p:nvSpPr>
        <p:spPr>
          <a:xfrm>
            <a:off x="53977" y="2074316"/>
            <a:ext cx="4084128" cy="5272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GB" sz="1800" b="0" i="0" u="none" strike="noStrike" cap="none">
                <a:solidFill>
                  <a:srgbClr val="FFFFFF"/>
                </a:solidFill>
                <a:latin typeface="Century Gothic"/>
                <a:ea typeface="Century Gothic"/>
                <a:cs typeface="Century Gothic"/>
                <a:sym typeface="Century Gothic"/>
              </a:rPr>
              <a:t>Main Wing Design</a:t>
            </a:r>
            <a:endParaRPr/>
          </a:p>
        </p:txBody>
      </p:sp>
      <p:sp>
        <p:nvSpPr>
          <p:cNvPr id="264" name="Google Shape;264;p9"/>
          <p:cNvSpPr txBox="1"/>
          <p:nvPr/>
        </p:nvSpPr>
        <p:spPr>
          <a:xfrm>
            <a:off x="4455835" y="2601598"/>
            <a:ext cx="3623591" cy="377762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lt1"/>
              </a:buClr>
              <a:buSzPts val="1800"/>
              <a:buFont typeface="Century Gothic"/>
              <a:buChar char="►"/>
            </a:pPr>
            <a:r>
              <a:rPr lang="en-GB" sz="1800" b="0" i="0" u="none" strike="noStrike" cap="none">
                <a:solidFill>
                  <a:schemeClr val="dk1"/>
                </a:solidFill>
                <a:latin typeface="Century Gothic"/>
                <a:ea typeface="Century Gothic"/>
                <a:cs typeface="Century Gothic"/>
                <a:sym typeface="Century Gothic"/>
              </a:rPr>
              <a:t>T-tail</a:t>
            </a:r>
            <a:endParaRPr/>
          </a:p>
          <a:p>
            <a:pPr marL="0" marR="0" lvl="0" indent="0" algn="l" rtl="0">
              <a:lnSpc>
                <a:spcPct val="90000"/>
              </a:lnSpc>
              <a:spcBef>
                <a:spcPts val="1000"/>
              </a:spcBef>
              <a:spcAft>
                <a:spcPts val="0"/>
              </a:spcAft>
              <a:buClr>
                <a:schemeClr val="lt1"/>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a:p>
            <a:pPr marL="228600" marR="0" lvl="0" indent="-114300" algn="l" rtl="0">
              <a:lnSpc>
                <a:spcPct val="90000"/>
              </a:lnSpc>
              <a:spcBef>
                <a:spcPts val="1000"/>
              </a:spcBef>
              <a:spcAft>
                <a:spcPts val="0"/>
              </a:spcAft>
              <a:buClr>
                <a:schemeClr val="lt1"/>
              </a:buClr>
              <a:buSzPts val="180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685800" marR="0" lvl="1" indent="-114300" algn="l" rtl="0">
              <a:lnSpc>
                <a:spcPct val="90000"/>
              </a:lnSpc>
              <a:spcBef>
                <a:spcPts val="500"/>
              </a:spcBef>
              <a:spcAft>
                <a:spcPts val="0"/>
              </a:spcAft>
              <a:buClr>
                <a:schemeClr val="lt1"/>
              </a:buClr>
              <a:buSzPts val="180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228600" marR="0" lvl="0" indent="-114300" algn="l" rtl="0">
              <a:lnSpc>
                <a:spcPct val="90000"/>
              </a:lnSpc>
              <a:spcBef>
                <a:spcPts val="1000"/>
              </a:spcBef>
              <a:spcAft>
                <a:spcPts val="0"/>
              </a:spcAft>
              <a:buClr>
                <a:schemeClr val="lt1"/>
              </a:buClr>
              <a:buSzPts val="180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1000"/>
              </a:spcBef>
              <a:spcAft>
                <a:spcPts val="0"/>
              </a:spcAft>
              <a:buClr>
                <a:schemeClr val="lt1"/>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65" name="Google Shape;265;p9"/>
          <p:cNvSpPr/>
          <p:nvPr/>
        </p:nvSpPr>
        <p:spPr>
          <a:xfrm>
            <a:off x="4198027" y="2091664"/>
            <a:ext cx="4187849" cy="5099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GB" sz="1800" b="0" i="0" u="none" strike="noStrike" cap="none">
                <a:solidFill>
                  <a:srgbClr val="FFFFFF"/>
                </a:solidFill>
                <a:latin typeface="Century Gothic"/>
                <a:ea typeface="Century Gothic"/>
                <a:cs typeface="Century Gothic"/>
                <a:sym typeface="Century Gothic"/>
              </a:rPr>
              <a:t>Tail Design</a:t>
            </a:r>
            <a:endParaRPr/>
          </a:p>
        </p:txBody>
      </p:sp>
      <p:sp>
        <p:nvSpPr>
          <p:cNvPr id="266" name="Google Shape;266;p9"/>
          <p:cNvSpPr txBox="1"/>
          <p:nvPr/>
        </p:nvSpPr>
        <p:spPr>
          <a:xfrm>
            <a:off x="8385876" y="2635609"/>
            <a:ext cx="3869462" cy="158599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lt1"/>
              </a:buClr>
              <a:buSzPts val="1800"/>
              <a:buFont typeface="Century Gothic"/>
              <a:buChar char="►"/>
            </a:pPr>
            <a:r>
              <a:rPr lang="en-GB" sz="1800" b="0" i="0" u="none" strike="noStrike" cap="none">
                <a:solidFill>
                  <a:schemeClr val="dk1"/>
                </a:solidFill>
                <a:latin typeface="Century Gothic"/>
                <a:ea typeface="Century Gothic"/>
                <a:cs typeface="Century Gothic"/>
                <a:sym typeface="Century Gothic"/>
              </a:rPr>
              <a:t>Fowler flap</a:t>
            </a:r>
            <a:endParaRPr/>
          </a:p>
          <a:p>
            <a:pPr marL="228600" marR="0" lvl="0" indent="-228600" algn="l" rtl="0">
              <a:lnSpc>
                <a:spcPct val="90000"/>
              </a:lnSpc>
              <a:spcBef>
                <a:spcPts val="1000"/>
              </a:spcBef>
              <a:spcAft>
                <a:spcPts val="0"/>
              </a:spcAft>
              <a:buClr>
                <a:schemeClr val="lt1"/>
              </a:buClr>
              <a:buSzPts val="1800"/>
              <a:buFont typeface="Century Gothic"/>
              <a:buChar char="►"/>
            </a:pPr>
            <a:r>
              <a:rPr lang="en-GB" sz="1800" b="0" i="0" u="none" strike="noStrike" cap="none">
                <a:solidFill>
                  <a:schemeClr val="dk1"/>
                </a:solidFill>
                <a:latin typeface="Century Gothic"/>
                <a:ea typeface="Century Gothic"/>
                <a:cs typeface="Century Gothic"/>
                <a:sym typeface="Century Gothic"/>
              </a:rPr>
              <a:t>Inboard and outboard flap </a:t>
            </a:r>
            <a:endParaRPr/>
          </a:p>
          <a:p>
            <a:pPr marL="228600" marR="0" lvl="0" indent="-228600" algn="l" rtl="0">
              <a:lnSpc>
                <a:spcPct val="90000"/>
              </a:lnSpc>
              <a:spcBef>
                <a:spcPts val="1000"/>
              </a:spcBef>
              <a:spcAft>
                <a:spcPts val="0"/>
              </a:spcAft>
              <a:buClr>
                <a:schemeClr val="lt1"/>
              </a:buClr>
              <a:buSzPts val="1800"/>
              <a:buFont typeface="Century Gothic"/>
              <a:buChar char="►"/>
            </a:pPr>
            <a:r>
              <a:rPr lang="en-GB" sz="1800" b="0" i="0" u="none" strike="noStrike" cap="none">
                <a:solidFill>
                  <a:schemeClr val="dk1"/>
                </a:solidFill>
                <a:latin typeface="Century Gothic"/>
                <a:ea typeface="Century Gothic"/>
                <a:cs typeface="Century Gothic"/>
                <a:sym typeface="Century Gothic"/>
              </a:rPr>
              <a:t>Operated with separate hydraulics</a:t>
            </a:r>
            <a:endParaRPr/>
          </a:p>
          <a:p>
            <a:pPr marL="0" marR="0" lvl="0" indent="0" algn="l" rtl="0">
              <a:lnSpc>
                <a:spcPct val="90000"/>
              </a:lnSpc>
              <a:spcBef>
                <a:spcPts val="1000"/>
              </a:spcBef>
              <a:spcAft>
                <a:spcPts val="0"/>
              </a:spcAft>
              <a:buClr>
                <a:schemeClr val="lt1"/>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a:p>
            <a:pPr marL="685800" marR="0" lvl="1" indent="-114300" algn="l" rtl="0">
              <a:lnSpc>
                <a:spcPct val="90000"/>
              </a:lnSpc>
              <a:spcBef>
                <a:spcPts val="500"/>
              </a:spcBef>
              <a:spcAft>
                <a:spcPts val="0"/>
              </a:spcAft>
              <a:buClr>
                <a:schemeClr val="lt1"/>
              </a:buClr>
              <a:buSzPts val="180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228600" marR="0" lvl="0" indent="-114300" algn="l" rtl="0">
              <a:lnSpc>
                <a:spcPct val="90000"/>
              </a:lnSpc>
              <a:spcBef>
                <a:spcPts val="1000"/>
              </a:spcBef>
              <a:spcAft>
                <a:spcPts val="0"/>
              </a:spcAft>
              <a:buClr>
                <a:schemeClr val="lt1"/>
              </a:buClr>
              <a:buSzPts val="1800"/>
              <a:buFont typeface="Noto Sans Symbols"/>
              <a:buNone/>
            </a:pPr>
            <a:endParaRPr sz="18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1000"/>
              </a:spcBef>
              <a:spcAft>
                <a:spcPts val="0"/>
              </a:spcAft>
              <a:buClr>
                <a:schemeClr val="lt1"/>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67" name="Google Shape;267;p9"/>
          <p:cNvSpPr/>
          <p:nvPr/>
        </p:nvSpPr>
        <p:spPr>
          <a:xfrm>
            <a:off x="8452344" y="2079078"/>
            <a:ext cx="3695272" cy="5272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GB" sz="1800" b="0" i="0" u="none" strike="noStrike" cap="none">
                <a:solidFill>
                  <a:srgbClr val="FFFFFF"/>
                </a:solidFill>
                <a:latin typeface="Century Gothic"/>
                <a:ea typeface="Century Gothic"/>
                <a:cs typeface="Century Gothic"/>
                <a:sym typeface="Century Gothic"/>
              </a:rPr>
              <a:t>High Lift  System Design</a:t>
            </a:r>
            <a:endParaRPr/>
          </a:p>
        </p:txBody>
      </p:sp>
      <p:sp>
        <p:nvSpPr>
          <p:cNvPr id="268" name="Google Shape;268;p9"/>
          <p:cNvSpPr/>
          <p:nvPr/>
        </p:nvSpPr>
        <p:spPr>
          <a:xfrm rot="9170682">
            <a:off x="3789074" y="1547550"/>
            <a:ext cx="1025349" cy="367022"/>
          </a:xfrm>
          <a:prstGeom prst="rightArrow">
            <a:avLst>
              <a:gd name="adj1" fmla="val 50000"/>
              <a:gd name="adj2" fmla="val 50000"/>
            </a:avLst>
          </a:prstGeom>
          <a:gradFill>
            <a:gsLst>
              <a:gs pos="0">
                <a:srgbClr val="031F40"/>
              </a:gs>
              <a:gs pos="48000">
                <a:srgbClr val="04346C"/>
              </a:gs>
              <a:gs pos="100000">
                <a:srgbClr val="117BF6"/>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69" name="Google Shape;269;p9"/>
          <p:cNvSpPr/>
          <p:nvPr/>
        </p:nvSpPr>
        <p:spPr>
          <a:xfrm>
            <a:off x="6090776" y="1869050"/>
            <a:ext cx="390525" cy="222614"/>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70" name="Google Shape;270;p9"/>
          <p:cNvSpPr/>
          <p:nvPr/>
        </p:nvSpPr>
        <p:spPr>
          <a:xfrm rot="1486820">
            <a:off x="7903765" y="1529908"/>
            <a:ext cx="1025349" cy="367022"/>
          </a:xfrm>
          <a:prstGeom prst="rightArrow">
            <a:avLst>
              <a:gd name="adj1" fmla="val 50000"/>
              <a:gd name="adj2" fmla="val 50000"/>
            </a:avLst>
          </a:prstGeom>
          <a:gradFill>
            <a:gsLst>
              <a:gs pos="0">
                <a:srgbClr val="031F40"/>
              </a:gs>
              <a:gs pos="48000">
                <a:srgbClr val="04346C"/>
              </a:gs>
              <a:gs pos="100000">
                <a:srgbClr val="117BF6"/>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271" name="Google Shape;271;p9"/>
          <p:cNvPicPr preferRelativeResize="0"/>
          <p:nvPr/>
        </p:nvPicPr>
        <p:blipFill rotWithShape="1">
          <a:blip r:embed="rId4">
            <a:alphaModFix/>
          </a:blip>
          <a:srcRect/>
          <a:stretch/>
        </p:blipFill>
        <p:spPr>
          <a:xfrm>
            <a:off x="5193225" y="2957323"/>
            <a:ext cx="1485110" cy="1087192"/>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272" name="Google Shape;272;p9"/>
          <p:cNvPicPr preferRelativeResize="0"/>
          <p:nvPr/>
        </p:nvPicPr>
        <p:blipFill rotWithShape="1">
          <a:blip r:embed="rId5">
            <a:alphaModFix/>
          </a:blip>
          <a:srcRect/>
          <a:stretch/>
        </p:blipFill>
        <p:spPr>
          <a:xfrm>
            <a:off x="-56128" y="5605648"/>
            <a:ext cx="2383684" cy="1340684"/>
          </a:xfrm>
          <a:prstGeom prst="rect">
            <a:avLst/>
          </a:prstGeom>
          <a:noFill/>
          <a:ln>
            <a:noFill/>
          </a:ln>
        </p:spPr>
      </p:pic>
      <p:pic>
        <p:nvPicPr>
          <p:cNvPr id="273" name="Google Shape;273;p9"/>
          <p:cNvPicPr preferRelativeResize="0"/>
          <p:nvPr/>
        </p:nvPicPr>
        <p:blipFill rotWithShape="1">
          <a:blip r:embed="rId6">
            <a:alphaModFix/>
          </a:blip>
          <a:srcRect/>
          <a:stretch/>
        </p:blipFill>
        <p:spPr>
          <a:xfrm>
            <a:off x="6777964" y="2987534"/>
            <a:ext cx="1454687" cy="1066567"/>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274" name="Google Shape;274;p9"/>
          <p:cNvPicPr preferRelativeResize="0"/>
          <p:nvPr/>
        </p:nvPicPr>
        <p:blipFill rotWithShape="1">
          <a:blip r:embed="rId7">
            <a:alphaModFix/>
          </a:blip>
          <a:srcRect/>
          <a:stretch/>
        </p:blipFill>
        <p:spPr>
          <a:xfrm>
            <a:off x="4672551" y="4192284"/>
            <a:ext cx="3514062" cy="2566500"/>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75" name="Google Shape;275;p9"/>
          <p:cNvSpPr txBox="1"/>
          <p:nvPr/>
        </p:nvSpPr>
        <p:spPr>
          <a:xfrm>
            <a:off x="6356919" y="463836"/>
            <a:ext cx="5943230" cy="4680423"/>
          </a:xfrm>
          <a:prstGeom prst="rect">
            <a:avLst/>
          </a:prstGeom>
          <a:noFill/>
          <a:ln>
            <a:noFill/>
          </a:ln>
        </p:spPr>
        <p:txBody>
          <a:bodyPr spcFirstLastPara="1" wrap="square" lIns="91425" tIns="45700" rIns="91425" bIns="45700" anchor="ctr" anchorCtr="0">
            <a:normAutofit/>
          </a:bodyPr>
          <a:lstStyle/>
          <a:p>
            <a:pPr marL="285750" marR="0" lvl="0" indent="-194310" algn="l" rtl="0">
              <a:spcBef>
                <a:spcPts val="0"/>
              </a:spcBef>
              <a:spcAft>
                <a:spcPts val="0"/>
              </a:spcAft>
              <a:buClr>
                <a:schemeClr val="lt1"/>
              </a:buClr>
              <a:buSzPts val="1440"/>
              <a:buFont typeface="Noto Sans Symbols"/>
              <a:buNone/>
            </a:pPr>
            <a:endParaRPr sz="1800" b="0" i="0" u="none" strike="noStrike" cap="none">
              <a:solidFill>
                <a:schemeClr val="dk1"/>
              </a:solidFill>
              <a:latin typeface="Century Gothic"/>
              <a:ea typeface="Century Gothic"/>
              <a:cs typeface="Century Gothic"/>
              <a:sym typeface="Century Gothic"/>
            </a:endParaRPr>
          </a:p>
        </p:txBody>
      </p:sp>
      <p:pic>
        <p:nvPicPr>
          <p:cNvPr id="276" name="Google Shape;276;p9"/>
          <p:cNvPicPr preferRelativeResize="0"/>
          <p:nvPr/>
        </p:nvPicPr>
        <p:blipFill rotWithShape="1">
          <a:blip r:embed="rId8">
            <a:alphaModFix/>
          </a:blip>
          <a:srcRect/>
          <a:stretch/>
        </p:blipFill>
        <p:spPr>
          <a:xfrm>
            <a:off x="15728" y="4089242"/>
            <a:ext cx="2244295" cy="1175952"/>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277" name="Google Shape;277;p9"/>
          <p:cNvPicPr preferRelativeResize="0"/>
          <p:nvPr/>
        </p:nvPicPr>
        <p:blipFill rotWithShape="1">
          <a:blip r:embed="rId9">
            <a:alphaModFix/>
          </a:blip>
          <a:srcRect/>
          <a:stretch/>
        </p:blipFill>
        <p:spPr>
          <a:xfrm>
            <a:off x="2232251" y="5387348"/>
            <a:ext cx="2024320" cy="146865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78" name="Google Shape;278;p9"/>
          <p:cNvPicPr preferRelativeResize="0"/>
          <p:nvPr/>
        </p:nvPicPr>
        <p:blipFill rotWithShape="1">
          <a:blip r:embed="rId10">
            <a:alphaModFix/>
          </a:blip>
          <a:srcRect/>
          <a:stretch/>
        </p:blipFill>
        <p:spPr>
          <a:xfrm>
            <a:off x="2250082" y="4089242"/>
            <a:ext cx="1988657" cy="1221117"/>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279" name="Google Shape;279;p9"/>
          <p:cNvPicPr preferRelativeResize="0"/>
          <p:nvPr/>
        </p:nvPicPr>
        <p:blipFill rotWithShape="1">
          <a:blip r:embed="rId5">
            <a:alphaModFix/>
          </a:blip>
          <a:srcRect/>
          <a:stretch/>
        </p:blipFill>
        <p:spPr>
          <a:xfrm>
            <a:off x="15728" y="5265194"/>
            <a:ext cx="2216523" cy="1590807"/>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Tree>
  </p:cSld>
  <p:clrMapOvr>
    <a:masterClrMapping/>
  </p:clrMapOvr>
</p:sld>
</file>

<file path=ppt/theme/theme1.xml><?xml version="1.0" encoding="utf-8"?>
<a:theme xmlns:a="http://schemas.openxmlformats.org/drawingml/2006/main"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987</Words>
  <Application>Microsoft Office PowerPoint</Application>
  <PresentationFormat>Widescreen</PresentationFormat>
  <Paragraphs>224</Paragraphs>
  <Slides>18</Slides>
  <Notes>18</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Noto Sans Symbols</vt:lpstr>
      <vt:lpstr>Arial</vt:lpstr>
      <vt:lpstr>Calibri</vt:lpstr>
      <vt:lpstr>Century Gothic</vt:lpstr>
      <vt:lpstr>Slice</vt:lpstr>
      <vt:lpstr>Slice</vt:lpstr>
      <vt:lpstr>AERO 1 GROUP PRESENTATION</vt:lpstr>
      <vt:lpstr>CONTENTS</vt:lpstr>
      <vt:lpstr>PROJECT OVERVIEW</vt:lpstr>
      <vt:lpstr>BUSINESS CASE</vt:lpstr>
      <vt:lpstr>REQUIREMENTS ANALYSIS</vt:lpstr>
      <vt:lpstr>PRELIMINARY DESIGN</vt:lpstr>
      <vt:lpstr>PowerPoint Presentation</vt:lpstr>
      <vt:lpstr>FINAL KEY DECISIONS</vt:lpstr>
      <vt:lpstr>AERODYNAMICS </vt:lpstr>
      <vt:lpstr>AERODYNAMICS</vt:lpstr>
      <vt:lpstr>STRUCTURES FUSELAGE</vt:lpstr>
      <vt:lpstr>WING STRUCTURAL DEVELOPMENT</vt:lpstr>
      <vt:lpstr>PROPULSION</vt:lpstr>
      <vt:lpstr>SYSTEMS</vt:lpstr>
      <vt:lpstr>SYSTEMS </vt:lpstr>
      <vt:lpstr>CONCLUSION</vt:lpstr>
      <vt:lpstr>QUESTIONS?</vt:lpstr>
      <vt:lpstr>PEOPLE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 1 GROUP PRESENTATION</dc:title>
  <dc:creator>Burns MA Mr (UG - Mech. Eng. Sci.)</dc:creator>
  <cp:lastModifiedBy>David Ogaba Enyi</cp:lastModifiedBy>
  <cp:revision>1</cp:revision>
  <dcterms:modified xsi:type="dcterms:W3CDTF">2021-05-19T06:48:11Z</dcterms:modified>
</cp:coreProperties>
</file>